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8"/>
  </p:notesMasterIdLst>
  <p:sldIdLst>
    <p:sldId id="304" r:id="rId2"/>
    <p:sldId id="325" r:id="rId3"/>
    <p:sldId id="286" r:id="rId4"/>
    <p:sldId id="262" r:id="rId5"/>
    <p:sldId id="282" r:id="rId6"/>
    <p:sldId id="284" r:id="rId7"/>
    <p:sldId id="285" r:id="rId8"/>
    <p:sldId id="290" r:id="rId9"/>
    <p:sldId id="287" r:id="rId10"/>
    <p:sldId id="296" r:id="rId11"/>
    <p:sldId id="280" r:id="rId12"/>
    <p:sldId id="310" r:id="rId13"/>
    <p:sldId id="324" r:id="rId14"/>
    <p:sldId id="320" r:id="rId15"/>
    <p:sldId id="279" r:id="rId16"/>
    <p:sldId id="328" r:id="rId17"/>
    <p:sldId id="314" r:id="rId18"/>
    <p:sldId id="327" r:id="rId19"/>
    <p:sldId id="329" r:id="rId20"/>
    <p:sldId id="332" r:id="rId21"/>
    <p:sldId id="281" r:id="rId22"/>
    <p:sldId id="283" r:id="rId23"/>
    <p:sldId id="306" r:id="rId24"/>
    <p:sldId id="309" r:id="rId25"/>
    <p:sldId id="311" r:id="rId26"/>
    <p:sldId id="312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C1FE"/>
    <a:srgbClr val="54AFFF"/>
    <a:srgbClr val="3959FF"/>
    <a:srgbClr val="A5D5FF"/>
    <a:srgbClr val="6099FF"/>
    <a:srgbClr val="AACAF2"/>
    <a:srgbClr val="7AB9F1"/>
    <a:srgbClr val="C5DFF7"/>
    <a:srgbClr val="DBE4F3"/>
    <a:srgbClr val="6987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A18CCA-AE94-F045-A38D-708DD623D9E5}" v="8519" dt="2023-12-18T01:30:21.602"/>
    <p1510:client id="{325463E7-0660-9707-11FE-D074ED2048D6}" v="31" dt="2023-12-17T16:43:51.335"/>
    <p1510:client id="{335101CF-0D4D-84F3-120C-B46DCDC6BDAC}" v="7" dt="2023-12-17T12:22:56.485"/>
    <p1510:client id="{3FBEB29A-D86D-4C6E-3CF2-DCA5E2368DB2}" v="23" dt="2023-12-17T18:54:07.448"/>
    <p1510:client id="{646BAA4D-50DB-B067-94A5-BA8D3366BA63}" v="14" dt="2023-12-17T22:31:48.973"/>
    <p1510:client id="{77A2A79C-EA60-EF4D-8DEB-79717460221F}" v="3558" dt="2023-12-18T01:25:43.393"/>
    <p1510:client id="{7C6CB77E-09B9-3CEA-8747-BD59660091EA}" v="8" dt="2023-12-17T22:49:27.377"/>
    <p1510:client id="{83FB227E-C923-085F-8E43-83DEB1C7AA6A}" v="13" dt="2023-12-17T14:20:54.061"/>
    <p1510:client id="{AFD43D72-B29C-94D5-EFA3-9C1C1AD43FE0}" v="48" dt="2023-12-17T18:49:45.087"/>
    <p1510:client id="{C96DF786-7ABE-4E97-B7E1-2D189F8EDF7A}" v="4472" dt="2023-12-18T00:53:54.464"/>
    <p1510:client id="{DB93C2E9-4DEF-5BD6-2077-BDA19945038D}" v="30" dt="2023-12-17T22:45:13.313"/>
    <p1510:client id="{FE0A1E41-A84B-3F66-30EA-88CB00A32838}" v="18" dt="2023-12-17T16:59:46.5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6"/>
    <p:restoredTop sz="96197"/>
  </p:normalViewPr>
  <p:slideViewPr>
    <p:cSldViewPr snapToGrid="0">
      <p:cViewPr varScale="1">
        <p:scale>
          <a:sx n="119" d="100"/>
          <a:sy n="119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eduhseru-my.sharepoint.com/personal/aklebedeva_2_edu_hse_ru/Documents/&#1072;&#1085;&#1072;&#1083;%20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eduhseru-my.sharepoint.com/personal/aklebedeva_2_edu_hse_ru/Documents/&#1072;&#1085;&#1072;&#1083;%20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eduhseru-my.sharepoint.com/personal/aklebedeva_2_edu_hse_ru/Documents/&#1072;&#1085;&#1072;&#1083;%20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B70E09"/>
                </a:solidFill>
                <a:latin typeface="Ubuntu" panose="020B0504030602030204" pitchFamily="34" charset="0"/>
                <a:ea typeface="+mn-ea"/>
                <a:cs typeface="+mn-cs"/>
              </a:defRPr>
            </a:pPr>
            <a:r>
              <a:rPr lang="ru-RU">
                <a:solidFill>
                  <a:schemeClr val="tx1"/>
                </a:solidFill>
                <a:latin typeface="Ubuntu" panose="020B0504030602030204" pitchFamily="34" charset="0"/>
              </a:rPr>
              <a:t>Возрастной состав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B70E09"/>
              </a:solidFill>
              <a:latin typeface="Ubuntu" panose="020B0504030602030204" pitchFamily="34" charset="0"/>
              <a:ea typeface="+mn-ea"/>
              <a:cs typeface="+mn-cs"/>
            </a:defRPr>
          </a:pPr>
          <a:endParaRPr lang="en-RU"/>
        </a:p>
      </c:txPr>
    </c:title>
    <c:autoTitleDeleted val="0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D3A-42D5-872D-C2233841977F}"/>
              </c:ext>
            </c:extLst>
          </c:dPt>
          <c:dPt>
            <c:idx val="1"/>
            <c:bubble3D val="0"/>
            <c:spPr>
              <a:solidFill>
                <a:srgbClr val="54AF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D3A-42D5-872D-C2233841977F}"/>
              </c:ext>
            </c:extLst>
          </c:dPt>
          <c:dPt>
            <c:idx val="2"/>
            <c:bubble3D val="0"/>
            <c:spPr>
              <a:solidFill>
                <a:srgbClr val="A5D5FF">
                  <a:alpha val="8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D3A-42D5-872D-C2233841977F}"/>
              </c:ext>
            </c:extLst>
          </c:dPt>
          <c:dPt>
            <c:idx val="3"/>
            <c:bubble3D val="0"/>
            <c:spPr>
              <a:solidFill>
                <a:srgbClr val="5C657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D3A-42D5-872D-C2233841977F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D3A-42D5-872D-C2233841977F}"/>
              </c:ext>
            </c:extLst>
          </c:dPt>
          <c:dLbls>
            <c:dLbl>
              <c:idx val="0"/>
              <c:layout>
                <c:manualLayout>
                  <c:x val="6.0835494792070254E-2"/>
                  <c:y val="-0.1176138284227244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D3A-42D5-872D-C2233841977F}"/>
                </c:ext>
              </c:extLst>
            </c:dLbl>
            <c:dLbl>
              <c:idx val="1"/>
              <c:layout>
                <c:manualLayout>
                  <c:x val="-0.10274687574488023"/>
                  <c:y val="-1.966380485000930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912135964739346"/>
                      <c:h val="9.592658872499938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D3A-42D5-872D-C2233841977F}"/>
                </c:ext>
              </c:extLst>
            </c:dLbl>
            <c:dLbl>
              <c:idx val="2"/>
              <c:layout>
                <c:manualLayout>
                  <c:x val="-7.8728287377973286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D3A-42D5-872D-C2233841977F}"/>
                </c:ext>
              </c:extLst>
            </c:dLbl>
            <c:dLbl>
              <c:idx val="3"/>
              <c:layout>
                <c:manualLayout>
                  <c:x val="-8.2306845895153871E-2"/>
                  <c:y val="-7.35086427642028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D3A-42D5-872D-C2233841977F}"/>
                </c:ext>
              </c:extLst>
            </c:dLbl>
            <c:dLbl>
              <c:idx val="4"/>
              <c:layout>
                <c:manualLayout>
                  <c:x val="7.1571170343611738E-3"/>
                  <c:y val="-0.1102629641463042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D3A-42D5-872D-C223384197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buntu" panose="020B0504030602030204" pitchFamily="34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'[анал 2.xlsx]Лист1'!$B$2:$F$2</c:f>
              <c:strCache>
                <c:ptCount val="5"/>
                <c:pt idx="0">
                  <c:v>до 35 лет</c:v>
                </c:pt>
                <c:pt idx="1">
                  <c:v>36-45 лет</c:v>
                </c:pt>
                <c:pt idx="2">
                  <c:v>46-50 лет</c:v>
                </c:pt>
                <c:pt idx="3">
                  <c:v>более 50</c:v>
                </c:pt>
                <c:pt idx="4">
                  <c:v>пенсионный возраст</c:v>
                </c:pt>
              </c:strCache>
            </c:strRef>
          </c:cat>
          <c:val>
            <c:numRef>
              <c:f>'[анал 2.xlsx]Лист1'!$B$3:$F$3</c:f>
              <c:numCache>
                <c:formatCode>0.0%</c:formatCode>
                <c:ptCount val="5"/>
                <c:pt idx="0">
                  <c:v>0.36899999999999999</c:v>
                </c:pt>
                <c:pt idx="1">
                  <c:v>0.30499999999999999</c:v>
                </c:pt>
                <c:pt idx="2">
                  <c:v>0.13400000000000001</c:v>
                </c:pt>
                <c:pt idx="3">
                  <c:v>0.158</c:v>
                </c:pt>
                <c:pt idx="4">
                  <c:v>3.4000000000000002E-2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D3A-42D5-872D-C223384197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0353874473985514"/>
          <c:y val="0.26154277725658998"/>
          <c:w val="0.36700521781618661"/>
          <c:h val="0.694592698290065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Ubuntu" panose="020B0504030602030204" pitchFamily="34" charset="0"/>
              <a:ea typeface="+mn-ea"/>
              <a:cs typeface="+mn-cs"/>
            </a:defRPr>
          </a:pPr>
          <a:endParaRPr lang="en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T Ricordi Marmo Trial" panose="020A0000000001020004" pitchFamily="18" charset="0"/>
        </a:defRPr>
      </a:pPr>
      <a:endParaRPr lang="en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  <a:ea typeface="+mn-ea"/>
                <a:cs typeface="+mn-cs"/>
              </a:defRPr>
            </a:pPr>
            <a:r>
              <a:rPr lang="ru-RU">
                <a:solidFill>
                  <a:schemeClr val="tx1"/>
                </a:solidFill>
                <a:latin typeface="Ubuntu" panose="020B0504030602030204" pitchFamily="34" charset="0"/>
              </a:rPr>
              <a:t>Категория персонала</a:t>
            </a:r>
          </a:p>
        </c:rich>
      </c:tx>
      <c:layout>
        <c:manualLayout>
          <c:xMode val="edge"/>
          <c:yMode val="edge"/>
          <c:x val="0.13877218712274286"/>
          <c:y val="2.60548078224118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Ubuntu" panose="020B0504030602030204" pitchFamily="34" charset="0"/>
              <a:ea typeface="+mn-ea"/>
              <a:cs typeface="+mn-cs"/>
            </a:defRPr>
          </a:pPr>
          <a:endParaRPr lang="en-RU"/>
        </a:p>
      </c:txPr>
    </c:title>
    <c:autoTitleDeleted val="0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A5D5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5F8-4324-978F-58FCE41CBCF7}"/>
              </c:ext>
            </c:extLst>
          </c:dPt>
          <c:dPt>
            <c:idx val="1"/>
            <c:bubble3D val="0"/>
            <c:spPr>
              <a:solidFill>
                <a:srgbClr val="54AF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5F8-4324-978F-58FCE41CBCF7}"/>
              </c:ext>
            </c:extLst>
          </c:dPt>
          <c:dPt>
            <c:idx val="2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5F8-4324-978F-58FCE41CBCF7}"/>
              </c:ext>
            </c:extLst>
          </c:dPt>
          <c:dLbls>
            <c:dLbl>
              <c:idx val="0"/>
              <c:layout>
                <c:manualLayout>
                  <c:x val="2.4590941626526128E-2"/>
                  <c:y val="-0.1026032386827260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5F8-4324-978F-58FCE41CBCF7}"/>
                </c:ext>
              </c:extLst>
            </c:dLbl>
            <c:dLbl>
              <c:idx val="1"/>
              <c:layout>
                <c:manualLayout>
                  <c:x val="9.8363766506104816E-2"/>
                  <c:y val="-1.578511364349638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5F8-4324-978F-58FCE41CBCF7}"/>
                </c:ext>
              </c:extLst>
            </c:dLbl>
            <c:dLbl>
              <c:idx val="2"/>
              <c:layout>
                <c:manualLayout>
                  <c:x val="1.2356497946072832E-2"/>
                  <c:y val="-0.4151720097116553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5F8-4324-978F-58FCE41CBC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buntu" panose="020B0504030602030204" pitchFamily="34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'[анал 2.xlsx]Лист1'!$C$14:$E$14</c:f>
              <c:strCache>
                <c:ptCount val="3"/>
                <c:pt idx="0">
                  <c:v>Руководители</c:v>
                </c:pt>
                <c:pt idx="1">
                  <c:v>Специалисты и служащие</c:v>
                </c:pt>
                <c:pt idx="2">
                  <c:v>Рабочие</c:v>
                </c:pt>
              </c:strCache>
            </c:strRef>
          </c:cat>
          <c:val>
            <c:numRef>
              <c:f>'[анал 2.xlsx]Лист1'!$C$15:$E$15</c:f>
              <c:numCache>
                <c:formatCode>0.0%</c:formatCode>
                <c:ptCount val="3"/>
                <c:pt idx="0">
                  <c:v>7.9000000000000001E-2</c:v>
                </c:pt>
                <c:pt idx="1">
                  <c:v>0.28499999999999998</c:v>
                </c:pt>
                <c:pt idx="2">
                  <c:v>0.63600000000000001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5F8-4324-978F-58FCE41CBC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1565012317490841"/>
          <c:y val="0.1623895097591119"/>
          <c:w val="0.3614573694646398"/>
          <c:h val="0.760774018822460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Ubuntu" panose="020B0504030602030204" pitchFamily="34" charset="0"/>
              <a:ea typeface="+mn-ea"/>
              <a:cs typeface="+mn-cs"/>
            </a:defRPr>
          </a:pPr>
          <a:endParaRPr lang="en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T Ricordi Marmo Trial" panose="020A0000000001020004" pitchFamily="18" charset="0"/>
        </a:defRPr>
      </a:pPr>
      <a:endParaRPr lang="en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  <a:ea typeface="+mn-ea"/>
                <a:cs typeface="+mn-cs"/>
              </a:defRPr>
            </a:pPr>
            <a:r>
              <a:rPr lang="ru-RU">
                <a:solidFill>
                  <a:schemeClr val="tx1"/>
                </a:solidFill>
                <a:latin typeface="Ubuntu" panose="020B0504030602030204" pitchFamily="34" charset="0"/>
              </a:rPr>
              <a:t>Уровень образования</a:t>
            </a:r>
          </a:p>
        </c:rich>
      </c:tx>
      <c:layout>
        <c:manualLayout>
          <c:xMode val="edge"/>
          <c:yMode val="edge"/>
          <c:x val="0.25777678415321692"/>
          <c:y val="5.69195328116456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Ubuntu" panose="020B0504030602030204" pitchFamily="34" charset="0"/>
              <a:ea typeface="+mn-ea"/>
              <a:cs typeface="+mn-cs"/>
            </a:defRPr>
          </a:pPr>
          <a:endParaRPr lang="en-RU"/>
        </a:p>
      </c:txPr>
    </c:title>
    <c:autoTitleDeleted val="0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16C-4F24-A4F7-E1C766355CBE}"/>
              </c:ext>
            </c:extLst>
          </c:dPt>
          <c:dPt>
            <c:idx val="1"/>
            <c:bubble3D val="0"/>
            <c:spPr>
              <a:solidFill>
                <a:srgbClr val="54AF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16C-4F24-A4F7-E1C766355CBE}"/>
              </c:ext>
            </c:extLst>
          </c:dPt>
          <c:dPt>
            <c:idx val="2"/>
            <c:bubble3D val="0"/>
            <c:spPr>
              <a:solidFill>
                <a:srgbClr val="A5D5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16C-4F24-A4F7-E1C766355CBE}"/>
              </c:ext>
            </c:extLst>
          </c:dPt>
          <c:dLbls>
            <c:dLbl>
              <c:idx val="0"/>
              <c:layout>
                <c:manualLayout>
                  <c:x val="4.4655865062103436E-2"/>
                  <c:y val="-0.2057088937335313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16C-4F24-A4F7-E1C766355CBE}"/>
                </c:ext>
              </c:extLst>
            </c:dLbl>
            <c:dLbl>
              <c:idx val="1"/>
              <c:layout>
                <c:manualLayout>
                  <c:x val="0.20244827695206524"/>
                  <c:y val="1.36255568239362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16C-4F24-A4F7-E1C766355CBE}"/>
                </c:ext>
              </c:extLst>
            </c:dLbl>
            <c:dLbl>
              <c:idx val="2"/>
              <c:layout>
                <c:manualLayout>
                  <c:x val="-3.7423120534272526E-2"/>
                  <c:y val="-0.1617748377820952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16C-4F24-A4F7-E1C766355C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buntu" panose="020B0504030602030204" pitchFamily="34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'[анал 2.xlsx]Лист1'!$B$24:$D$24</c:f>
              <c:strCache>
                <c:ptCount val="3"/>
                <c:pt idx="0">
                  <c:v>Высшее</c:v>
                </c:pt>
                <c:pt idx="1">
                  <c:v>Среднее профессиональное</c:v>
                </c:pt>
                <c:pt idx="2">
                  <c:v>Прочее</c:v>
                </c:pt>
              </c:strCache>
            </c:strRef>
          </c:cat>
          <c:val>
            <c:numRef>
              <c:f>'[анал 2.xlsx]Лист1'!$B$25:$D$25</c:f>
              <c:numCache>
                <c:formatCode>0.0%</c:formatCode>
                <c:ptCount val="3"/>
                <c:pt idx="0">
                  <c:v>0.38800000000000001</c:v>
                </c:pt>
                <c:pt idx="1">
                  <c:v>0.28100000000000003</c:v>
                </c:pt>
                <c:pt idx="2">
                  <c:v>0.33100000000000002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16C-4F24-A4F7-E1C766355C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5449946752893586"/>
          <c:y val="0.35247213897004726"/>
          <c:w val="0.44550034293760576"/>
          <c:h val="0.567168630749555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Ubuntu" panose="020B0504030602030204" pitchFamily="34" charset="0"/>
              <a:ea typeface="+mn-ea"/>
              <a:cs typeface="+mn-cs"/>
            </a:defRPr>
          </a:pPr>
          <a:endParaRPr lang="en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T Ricordi Marmo Trial" panose="020A0000000001020004" pitchFamily="18" charset="0"/>
        </a:defRPr>
      </a:pPr>
      <a:endParaRPr lang="en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D04119-F24B-6746-99B5-A194D6D3A81C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5DBC56E-97FA-A34E-B3B6-05444DE08C63}">
      <dgm:prSet phldrT="[Текст]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ru-RU"/>
            <a:t>  </a:t>
          </a:r>
        </a:p>
      </dgm:t>
    </dgm:pt>
    <dgm:pt modelId="{D0F034D7-F0C5-8B41-92B4-B04F7EA97AE7}" type="parTrans" cxnId="{360A662D-3512-A049-BF9D-FDE4DD30FDA5}">
      <dgm:prSet/>
      <dgm:spPr/>
      <dgm:t>
        <a:bodyPr/>
        <a:lstStyle/>
        <a:p>
          <a:endParaRPr lang="ru-RU"/>
        </a:p>
      </dgm:t>
    </dgm:pt>
    <dgm:pt modelId="{A4E63EBA-7835-134E-965D-83C1481AAA15}" type="sibTrans" cxnId="{360A662D-3512-A049-BF9D-FDE4DD30FDA5}">
      <dgm:prSet/>
      <dgm:spPr/>
      <dgm:t>
        <a:bodyPr/>
        <a:lstStyle/>
        <a:p>
          <a:endParaRPr lang="ru-RU"/>
        </a:p>
      </dgm:t>
    </dgm:pt>
    <dgm:pt modelId="{E54433B3-C7F9-1D4F-BF9E-9069B400FC5A}">
      <dgm:prSet phldrT="[Текст]"/>
      <dgm:spPr>
        <a:ln>
          <a:solidFill>
            <a:srgbClr val="C00000"/>
          </a:solidFill>
        </a:ln>
      </dgm:spPr>
      <dgm:t>
        <a:bodyPr/>
        <a:lstStyle/>
        <a:p>
          <a:pPr>
            <a:buNone/>
          </a:pPr>
          <a:r>
            <a:rPr lang="ru-RU">
              <a:latin typeface="Ubuntu" panose="020B0504030602030204" pitchFamily="34" charset="0"/>
            </a:rPr>
            <a:t>Создаем подробное описание команды, которая необходима для проекта</a:t>
          </a:r>
        </a:p>
      </dgm:t>
    </dgm:pt>
    <dgm:pt modelId="{3CCBFD50-142F-9146-B8B4-18E0EC71ED12}" type="parTrans" cxnId="{D8600DAB-8211-D142-8172-4C52F2B1FB8E}">
      <dgm:prSet/>
      <dgm:spPr/>
      <dgm:t>
        <a:bodyPr/>
        <a:lstStyle/>
        <a:p>
          <a:endParaRPr lang="ru-RU"/>
        </a:p>
      </dgm:t>
    </dgm:pt>
    <dgm:pt modelId="{371E93CD-E333-0B41-841C-B0DBD88DFC80}" type="sibTrans" cxnId="{D8600DAB-8211-D142-8172-4C52F2B1FB8E}">
      <dgm:prSet/>
      <dgm:spPr/>
      <dgm:t>
        <a:bodyPr/>
        <a:lstStyle/>
        <a:p>
          <a:endParaRPr lang="ru-RU"/>
        </a:p>
      </dgm:t>
    </dgm:pt>
    <dgm:pt modelId="{9D95D41A-2842-2D4A-B13F-184DB658E791}" type="pres">
      <dgm:prSet presAssocID="{14D04119-F24B-6746-99B5-A194D6D3A81C}" presName="linearFlow" presStyleCnt="0">
        <dgm:presLayoutVars>
          <dgm:dir/>
          <dgm:animLvl val="lvl"/>
          <dgm:resizeHandles val="exact"/>
        </dgm:presLayoutVars>
      </dgm:prSet>
      <dgm:spPr/>
    </dgm:pt>
    <dgm:pt modelId="{8D7FCFDF-ADF5-A34B-B5AF-6E83365A6F7A}" type="pres">
      <dgm:prSet presAssocID="{05DBC56E-97FA-A34E-B3B6-05444DE08C63}" presName="composite" presStyleCnt="0"/>
      <dgm:spPr/>
    </dgm:pt>
    <dgm:pt modelId="{FC07B106-DF89-EA4C-86A3-70C150564AEF}" type="pres">
      <dgm:prSet presAssocID="{05DBC56E-97FA-A34E-B3B6-05444DE08C63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0EB2EF52-F398-C54C-A0D2-F000D02675C0}" type="pres">
      <dgm:prSet presAssocID="{05DBC56E-97FA-A34E-B3B6-05444DE08C63}" presName="descendantText" presStyleLbl="alignAcc1" presStyleIdx="0" presStyleCnt="1" custLinFactNeighborX="0" custLinFactNeighborY="-17407">
        <dgm:presLayoutVars>
          <dgm:bulletEnabled val="1"/>
        </dgm:presLayoutVars>
      </dgm:prSet>
      <dgm:spPr/>
    </dgm:pt>
  </dgm:ptLst>
  <dgm:cxnLst>
    <dgm:cxn modelId="{146A6307-29DA-444F-A3AB-1A11BDA010A2}" type="presOf" srcId="{14D04119-F24B-6746-99B5-A194D6D3A81C}" destId="{9D95D41A-2842-2D4A-B13F-184DB658E791}" srcOrd="0" destOrd="0" presId="urn:microsoft.com/office/officeart/2005/8/layout/chevron2"/>
    <dgm:cxn modelId="{360A662D-3512-A049-BF9D-FDE4DD30FDA5}" srcId="{14D04119-F24B-6746-99B5-A194D6D3A81C}" destId="{05DBC56E-97FA-A34E-B3B6-05444DE08C63}" srcOrd="0" destOrd="0" parTransId="{D0F034D7-F0C5-8B41-92B4-B04F7EA97AE7}" sibTransId="{A4E63EBA-7835-134E-965D-83C1481AAA15}"/>
    <dgm:cxn modelId="{07DCBE73-135C-924F-9D02-8819262D729A}" type="presOf" srcId="{E54433B3-C7F9-1D4F-BF9E-9069B400FC5A}" destId="{0EB2EF52-F398-C54C-A0D2-F000D02675C0}" srcOrd="0" destOrd="0" presId="urn:microsoft.com/office/officeart/2005/8/layout/chevron2"/>
    <dgm:cxn modelId="{E119A894-5454-9543-A7DA-543C84FD1BC2}" type="presOf" srcId="{05DBC56E-97FA-A34E-B3B6-05444DE08C63}" destId="{FC07B106-DF89-EA4C-86A3-70C150564AEF}" srcOrd="0" destOrd="0" presId="urn:microsoft.com/office/officeart/2005/8/layout/chevron2"/>
    <dgm:cxn modelId="{D8600DAB-8211-D142-8172-4C52F2B1FB8E}" srcId="{05DBC56E-97FA-A34E-B3B6-05444DE08C63}" destId="{E54433B3-C7F9-1D4F-BF9E-9069B400FC5A}" srcOrd="0" destOrd="0" parTransId="{3CCBFD50-142F-9146-B8B4-18E0EC71ED12}" sibTransId="{371E93CD-E333-0B41-841C-B0DBD88DFC80}"/>
    <dgm:cxn modelId="{090251AD-2AC5-E04B-8D7F-D557BB02AFD3}" type="presParOf" srcId="{9D95D41A-2842-2D4A-B13F-184DB658E791}" destId="{8D7FCFDF-ADF5-A34B-B5AF-6E83365A6F7A}" srcOrd="0" destOrd="0" presId="urn:microsoft.com/office/officeart/2005/8/layout/chevron2"/>
    <dgm:cxn modelId="{6DBA8075-7B83-A84F-93D6-879C8C0F8E35}" type="presParOf" srcId="{8D7FCFDF-ADF5-A34B-B5AF-6E83365A6F7A}" destId="{FC07B106-DF89-EA4C-86A3-70C150564AEF}" srcOrd="0" destOrd="0" presId="urn:microsoft.com/office/officeart/2005/8/layout/chevron2"/>
    <dgm:cxn modelId="{CA71B73F-88F4-6446-95D3-9A5601AEBEB0}" type="presParOf" srcId="{8D7FCFDF-ADF5-A34B-B5AF-6E83365A6F7A}" destId="{0EB2EF52-F398-C54C-A0D2-F000D02675C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D04119-F24B-6746-99B5-A194D6D3A81C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5DBC56E-97FA-A34E-B3B6-05444DE08C63}">
      <dgm:prSet phldrT="[Текст]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ru-RU"/>
            <a:t>  </a:t>
          </a:r>
        </a:p>
      </dgm:t>
    </dgm:pt>
    <dgm:pt modelId="{D0F034D7-F0C5-8B41-92B4-B04F7EA97AE7}" type="parTrans" cxnId="{360A662D-3512-A049-BF9D-FDE4DD30FDA5}">
      <dgm:prSet/>
      <dgm:spPr/>
      <dgm:t>
        <a:bodyPr/>
        <a:lstStyle/>
        <a:p>
          <a:endParaRPr lang="ru-RU"/>
        </a:p>
      </dgm:t>
    </dgm:pt>
    <dgm:pt modelId="{A4E63EBA-7835-134E-965D-83C1481AAA15}" type="sibTrans" cxnId="{360A662D-3512-A049-BF9D-FDE4DD30FDA5}">
      <dgm:prSet/>
      <dgm:spPr/>
      <dgm:t>
        <a:bodyPr/>
        <a:lstStyle/>
        <a:p>
          <a:endParaRPr lang="ru-RU"/>
        </a:p>
      </dgm:t>
    </dgm:pt>
    <dgm:pt modelId="{E54433B3-C7F9-1D4F-BF9E-9069B400FC5A}">
      <dgm:prSet phldrT="[Текст]"/>
      <dgm:spPr>
        <a:ln>
          <a:solidFill>
            <a:srgbClr val="C00000"/>
          </a:solidFill>
        </a:ln>
      </dgm:spPr>
      <dgm:t>
        <a:bodyPr/>
        <a:lstStyle/>
        <a:p>
          <a:pPr>
            <a:buNone/>
          </a:pPr>
          <a:r>
            <a:rPr lang="ru-RU"/>
            <a:t>Создаем подробное описание команды, которая необходима для проекта</a:t>
          </a:r>
        </a:p>
      </dgm:t>
    </dgm:pt>
    <dgm:pt modelId="{3CCBFD50-142F-9146-B8B4-18E0EC71ED12}" type="parTrans" cxnId="{D8600DAB-8211-D142-8172-4C52F2B1FB8E}">
      <dgm:prSet/>
      <dgm:spPr/>
      <dgm:t>
        <a:bodyPr/>
        <a:lstStyle/>
        <a:p>
          <a:endParaRPr lang="ru-RU"/>
        </a:p>
      </dgm:t>
    </dgm:pt>
    <dgm:pt modelId="{371E93CD-E333-0B41-841C-B0DBD88DFC80}" type="sibTrans" cxnId="{D8600DAB-8211-D142-8172-4C52F2B1FB8E}">
      <dgm:prSet/>
      <dgm:spPr/>
      <dgm:t>
        <a:bodyPr/>
        <a:lstStyle/>
        <a:p>
          <a:endParaRPr lang="ru-RU"/>
        </a:p>
      </dgm:t>
    </dgm:pt>
    <dgm:pt modelId="{D8A272C6-3621-884D-9971-30F5967F7453}">
      <dgm:prSet phldrT="[Текст]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ru-RU"/>
            <a:t> </a:t>
          </a:r>
        </a:p>
      </dgm:t>
    </dgm:pt>
    <dgm:pt modelId="{BF9C19F4-1456-F645-ACAA-631F9A6BBAE4}" type="parTrans" cxnId="{E34F575A-AC41-9845-B007-8F8E5F5362E5}">
      <dgm:prSet/>
      <dgm:spPr/>
      <dgm:t>
        <a:bodyPr/>
        <a:lstStyle/>
        <a:p>
          <a:endParaRPr lang="ru-RU"/>
        </a:p>
      </dgm:t>
    </dgm:pt>
    <dgm:pt modelId="{62A49274-ED6E-6D40-B600-18D6D1C91D4C}" type="sibTrans" cxnId="{E34F575A-AC41-9845-B007-8F8E5F5362E5}">
      <dgm:prSet/>
      <dgm:spPr/>
      <dgm:t>
        <a:bodyPr/>
        <a:lstStyle/>
        <a:p>
          <a:endParaRPr lang="ru-RU"/>
        </a:p>
      </dgm:t>
    </dgm:pt>
    <dgm:pt modelId="{F7A427BA-B1DF-1B4D-85E0-FACD2FCCCBBF}">
      <dgm:prSet phldrT="[Текст]"/>
      <dgm:spPr>
        <a:ln>
          <a:solidFill>
            <a:srgbClr val="C00000"/>
          </a:solidFill>
        </a:ln>
      </dgm:spPr>
      <dgm:t>
        <a:bodyPr/>
        <a:lstStyle/>
        <a:p>
          <a:pPr algn="ctr">
            <a:buNone/>
          </a:pPr>
          <a:r>
            <a:rPr lang="ru-RU"/>
            <a:t> Передаём запрос </a:t>
          </a:r>
          <a:r>
            <a:rPr lang="en-US"/>
            <a:t>AI</a:t>
          </a:r>
          <a:r>
            <a:rPr lang="ru-RU"/>
            <a:t>,написав сообщение в бот</a:t>
          </a:r>
        </a:p>
      </dgm:t>
    </dgm:pt>
    <dgm:pt modelId="{707F654A-58D1-744E-A187-680A3834A982}" type="parTrans" cxnId="{28A06299-C94C-BC42-BFE4-27BA3E8BA6DC}">
      <dgm:prSet/>
      <dgm:spPr/>
      <dgm:t>
        <a:bodyPr/>
        <a:lstStyle/>
        <a:p>
          <a:endParaRPr lang="ru-RU"/>
        </a:p>
      </dgm:t>
    </dgm:pt>
    <dgm:pt modelId="{1B5AC01B-340E-E441-AF7E-364DFD317B0B}" type="sibTrans" cxnId="{28A06299-C94C-BC42-BFE4-27BA3E8BA6DC}">
      <dgm:prSet/>
      <dgm:spPr/>
      <dgm:t>
        <a:bodyPr/>
        <a:lstStyle/>
        <a:p>
          <a:endParaRPr lang="ru-RU"/>
        </a:p>
      </dgm:t>
    </dgm:pt>
    <dgm:pt modelId="{9D95D41A-2842-2D4A-B13F-184DB658E791}" type="pres">
      <dgm:prSet presAssocID="{14D04119-F24B-6746-99B5-A194D6D3A81C}" presName="linearFlow" presStyleCnt="0">
        <dgm:presLayoutVars>
          <dgm:dir/>
          <dgm:animLvl val="lvl"/>
          <dgm:resizeHandles val="exact"/>
        </dgm:presLayoutVars>
      </dgm:prSet>
      <dgm:spPr/>
    </dgm:pt>
    <dgm:pt modelId="{8D7FCFDF-ADF5-A34B-B5AF-6E83365A6F7A}" type="pres">
      <dgm:prSet presAssocID="{05DBC56E-97FA-A34E-B3B6-05444DE08C63}" presName="composite" presStyleCnt="0"/>
      <dgm:spPr/>
    </dgm:pt>
    <dgm:pt modelId="{FC07B106-DF89-EA4C-86A3-70C150564AEF}" type="pres">
      <dgm:prSet presAssocID="{05DBC56E-97FA-A34E-B3B6-05444DE08C63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0EB2EF52-F398-C54C-A0D2-F000D02675C0}" type="pres">
      <dgm:prSet presAssocID="{05DBC56E-97FA-A34E-B3B6-05444DE08C63}" presName="descendantText" presStyleLbl="alignAcc1" presStyleIdx="0" presStyleCnt="2">
        <dgm:presLayoutVars>
          <dgm:bulletEnabled val="1"/>
        </dgm:presLayoutVars>
      </dgm:prSet>
      <dgm:spPr/>
    </dgm:pt>
    <dgm:pt modelId="{FBA32EAC-6179-C346-99DD-68E96C0A08FD}" type="pres">
      <dgm:prSet presAssocID="{A4E63EBA-7835-134E-965D-83C1481AAA15}" presName="sp" presStyleCnt="0"/>
      <dgm:spPr/>
    </dgm:pt>
    <dgm:pt modelId="{7B29336A-FFBD-7B45-82E7-95C845B6200C}" type="pres">
      <dgm:prSet presAssocID="{D8A272C6-3621-884D-9971-30F5967F7453}" presName="composite" presStyleCnt="0"/>
      <dgm:spPr/>
    </dgm:pt>
    <dgm:pt modelId="{1CDCE1E6-551A-4441-9C5D-BECDA911FF94}" type="pres">
      <dgm:prSet presAssocID="{D8A272C6-3621-884D-9971-30F5967F7453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FF169EFA-3911-5D41-B011-D12EFD2F7911}" type="pres">
      <dgm:prSet presAssocID="{D8A272C6-3621-884D-9971-30F5967F7453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146A6307-29DA-444F-A3AB-1A11BDA010A2}" type="presOf" srcId="{14D04119-F24B-6746-99B5-A194D6D3A81C}" destId="{9D95D41A-2842-2D4A-B13F-184DB658E791}" srcOrd="0" destOrd="0" presId="urn:microsoft.com/office/officeart/2005/8/layout/chevron2"/>
    <dgm:cxn modelId="{360A662D-3512-A049-BF9D-FDE4DD30FDA5}" srcId="{14D04119-F24B-6746-99B5-A194D6D3A81C}" destId="{05DBC56E-97FA-A34E-B3B6-05444DE08C63}" srcOrd="0" destOrd="0" parTransId="{D0F034D7-F0C5-8B41-92B4-B04F7EA97AE7}" sibTransId="{A4E63EBA-7835-134E-965D-83C1481AAA15}"/>
    <dgm:cxn modelId="{E34F575A-AC41-9845-B007-8F8E5F5362E5}" srcId="{14D04119-F24B-6746-99B5-A194D6D3A81C}" destId="{D8A272C6-3621-884D-9971-30F5967F7453}" srcOrd="1" destOrd="0" parTransId="{BF9C19F4-1456-F645-ACAA-631F9A6BBAE4}" sibTransId="{62A49274-ED6E-6D40-B600-18D6D1C91D4C}"/>
    <dgm:cxn modelId="{07DCBE73-135C-924F-9D02-8819262D729A}" type="presOf" srcId="{E54433B3-C7F9-1D4F-BF9E-9069B400FC5A}" destId="{0EB2EF52-F398-C54C-A0D2-F000D02675C0}" srcOrd="0" destOrd="0" presId="urn:microsoft.com/office/officeart/2005/8/layout/chevron2"/>
    <dgm:cxn modelId="{E119A894-5454-9543-A7DA-543C84FD1BC2}" type="presOf" srcId="{05DBC56E-97FA-A34E-B3B6-05444DE08C63}" destId="{FC07B106-DF89-EA4C-86A3-70C150564AEF}" srcOrd="0" destOrd="0" presId="urn:microsoft.com/office/officeart/2005/8/layout/chevron2"/>
    <dgm:cxn modelId="{2C093398-70E5-8848-B299-F9030C6A28AD}" type="presOf" srcId="{F7A427BA-B1DF-1B4D-85E0-FACD2FCCCBBF}" destId="{FF169EFA-3911-5D41-B011-D12EFD2F7911}" srcOrd="0" destOrd="0" presId="urn:microsoft.com/office/officeart/2005/8/layout/chevron2"/>
    <dgm:cxn modelId="{28A06299-C94C-BC42-BFE4-27BA3E8BA6DC}" srcId="{D8A272C6-3621-884D-9971-30F5967F7453}" destId="{F7A427BA-B1DF-1B4D-85E0-FACD2FCCCBBF}" srcOrd="0" destOrd="0" parTransId="{707F654A-58D1-744E-A187-680A3834A982}" sibTransId="{1B5AC01B-340E-E441-AF7E-364DFD317B0B}"/>
    <dgm:cxn modelId="{D8600DAB-8211-D142-8172-4C52F2B1FB8E}" srcId="{05DBC56E-97FA-A34E-B3B6-05444DE08C63}" destId="{E54433B3-C7F9-1D4F-BF9E-9069B400FC5A}" srcOrd="0" destOrd="0" parTransId="{3CCBFD50-142F-9146-B8B4-18E0EC71ED12}" sibTransId="{371E93CD-E333-0B41-841C-B0DBD88DFC80}"/>
    <dgm:cxn modelId="{EDD61EF8-882F-6148-B4EF-ED82D8D982D5}" type="presOf" srcId="{D8A272C6-3621-884D-9971-30F5967F7453}" destId="{1CDCE1E6-551A-4441-9C5D-BECDA911FF94}" srcOrd="0" destOrd="0" presId="urn:microsoft.com/office/officeart/2005/8/layout/chevron2"/>
    <dgm:cxn modelId="{090251AD-2AC5-E04B-8D7F-D557BB02AFD3}" type="presParOf" srcId="{9D95D41A-2842-2D4A-B13F-184DB658E791}" destId="{8D7FCFDF-ADF5-A34B-B5AF-6E83365A6F7A}" srcOrd="0" destOrd="0" presId="urn:microsoft.com/office/officeart/2005/8/layout/chevron2"/>
    <dgm:cxn modelId="{6DBA8075-7B83-A84F-93D6-879C8C0F8E35}" type="presParOf" srcId="{8D7FCFDF-ADF5-A34B-B5AF-6E83365A6F7A}" destId="{FC07B106-DF89-EA4C-86A3-70C150564AEF}" srcOrd="0" destOrd="0" presId="urn:microsoft.com/office/officeart/2005/8/layout/chevron2"/>
    <dgm:cxn modelId="{CA71B73F-88F4-6446-95D3-9A5601AEBEB0}" type="presParOf" srcId="{8D7FCFDF-ADF5-A34B-B5AF-6E83365A6F7A}" destId="{0EB2EF52-F398-C54C-A0D2-F000D02675C0}" srcOrd="1" destOrd="0" presId="urn:microsoft.com/office/officeart/2005/8/layout/chevron2"/>
    <dgm:cxn modelId="{4E87451D-C565-E14E-B8A0-B3083065F3BB}" type="presParOf" srcId="{9D95D41A-2842-2D4A-B13F-184DB658E791}" destId="{FBA32EAC-6179-C346-99DD-68E96C0A08FD}" srcOrd="1" destOrd="0" presId="urn:microsoft.com/office/officeart/2005/8/layout/chevron2"/>
    <dgm:cxn modelId="{2DD32A31-93E1-4445-BDA7-2ED062369687}" type="presParOf" srcId="{9D95D41A-2842-2D4A-B13F-184DB658E791}" destId="{7B29336A-FFBD-7B45-82E7-95C845B6200C}" srcOrd="2" destOrd="0" presId="urn:microsoft.com/office/officeart/2005/8/layout/chevron2"/>
    <dgm:cxn modelId="{4C244CD6-2905-4A43-A111-5D265D36B76B}" type="presParOf" srcId="{7B29336A-FFBD-7B45-82E7-95C845B6200C}" destId="{1CDCE1E6-551A-4441-9C5D-BECDA911FF94}" srcOrd="0" destOrd="0" presId="urn:microsoft.com/office/officeart/2005/8/layout/chevron2"/>
    <dgm:cxn modelId="{6B1367F6-66AB-9F46-8E8F-F4BCC6DA281C}" type="presParOf" srcId="{7B29336A-FFBD-7B45-82E7-95C845B6200C}" destId="{FF169EFA-3911-5D41-B011-D12EFD2F791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D04119-F24B-6746-99B5-A194D6D3A81C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5DBC56E-97FA-A34E-B3B6-05444DE08C63}">
      <dgm:prSet phldrT="[Текст]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ru-RU"/>
            <a:t>  </a:t>
          </a:r>
        </a:p>
      </dgm:t>
    </dgm:pt>
    <dgm:pt modelId="{D0F034D7-F0C5-8B41-92B4-B04F7EA97AE7}" type="parTrans" cxnId="{360A662D-3512-A049-BF9D-FDE4DD30FDA5}">
      <dgm:prSet/>
      <dgm:spPr/>
      <dgm:t>
        <a:bodyPr/>
        <a:lstStyle/>
        <a:p>
          <a:endParaRPr lang="ru-RU"/>
        </a:p>
      </dgm:t>
    </dgm:pt>
    <dgm:pt modelId="{A4E63EBA-7835-134E-965D-83C1481AAA15}" type="sibTrans" cxnId="{360A662D-3512-A049-BF9D-FDE4DD30FDA5}">
      <dgm:prSet/>
      <dgm:spPr/>
      <dgm:t>
        <a:bodyPr/>
        <a:lstStyle/>
        <a:p>
          <a:endParaRPr lang="ru-RU"/>
        </a:p>
      </dgm:t>
    </dgm:pt>
    <dgm:pt modelId="{E54433B3-C7F9-1D4F-BF9E-9069B400FC5A}">
      <dgm:prSet phldrT="[Текст]"/>
      <dgm:spPr>
        <a:ln>
          <a:solidFill>
            <a:srgbClr val="C00000"/>
          </a:solidFill>
        </a:ln>
      </dgm:spPr>
      <dgm:t>
        <a:bodyPr/>
        <a:lstStyle/>
        <a:p>
          <a:pPr>
            <a:buNone/>
          </a:pPr>
          <a:r>
            <a:rPr lang="ru-RU"/>
            <a:t>Создаем подробное описание команды, которая необходима для проекта</a:t>
          </a:r>
        </a:p>
      </dgm:t>
    </dgm:pt>
    <dgm:pt modelId="{3CCBFD50-142F-9146-B8B4-18E0EC71ED12}" type="parTrans" cxnId="{D8600DAB-8211-D142-8172-4C52F2B1FB8E}">
      <dgm:prSet/>
      <dgm:spPr/>
      <dgm:t>
        <a:bodyPr/>
        <a:lstStyle/>
        <a:p>
          <a:endParaRPr lang="ru-RU"/>
        </a:p>
      </dgm:t>
    </dgm:pt>
    <dgm:pt modelId="{371E93CD-E333-0B41-841C-B0DBD88DFC80}" type="sibTrans" cxnId="{D8600DAB-8211-D142-8172-4C52F2B1FB8E}">
      <dgm:prSet/>
      <dgm:spPr/>
      <dgm:t>
        <a:bodyPr/>
        <a:lstStyle/>
        <a:p>
          <a:endParaRPr lang="ru-RU"/>
        </a:p>
      </dgm:t>
    </dgm:pt>
    <dgm:pt modelId="{D8A272C6-3621-884D-9971-30F5967F7453}">
      <dgm:prSet phldrT="[Текст]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ru-RU"/>
            <a:t> </a:t>
          </a:r>
        </a:p>
      </dgm:t>
    </dgm:pt>
    <dgm:pt modelId="{BF9C19F4-1456-F645-ACAA-631F9A6BBAE4}" type="parTrans" cxnId="{E34F575A-AC41-9845-B007-8F8E5F5362E5}">
      <dgm:prSet/>
      <dgm:spPr/>
      <dgm:t>
        <a:bodyPr/>
        <a:lstStyle/>
        <a:p>
          <a:endParaRPr lang="ru-RU"/>
        </a:p>
      </dgm:t>
    </dgm:pt>
    <dgm:pt modelId="{62A49274-ED6E-6D40-B600-18D6D1C91D4C}" type="sibTrans" cxnId="{E34F575A-AC41-9845-B007-8F8E5F5362E5}">
      <dgm:prSet/>
      <dgm:spPr/>
      <dgm:t>
        <a:bodyPr/>
        <a:lstStyle/>
        <a:p>
          <a:endParaRPr lang="ru-RU"/>
        </a:p>
      </dgm:t>
    </dgm:pt>
    <dgm:pt modelId="{F7A427BA-B1DF-1B4D-85E0-FACD2FCCCBBF}">
      <dgm:prSet phldrT="[Текст]"/>
      <dgm:spPr>
        <a:ln>
          <a:solidFill>
            <a:srgbClr val="C00000"/>
          </a:solidFill>
        </a:ln>
      </dgm:spPr>
      <dgm:t>
        <a:bodyPr/>
        <a:lstStyle/>
        <a:p>
          <a:pPr algn="ctr">
            <a:buNone/>
          </a:pPr>
          <a:r>
            <a:rPr lang="ru-RU"/>
            <a:t> Передаём запрос </a:t>
          </a:r>
          <a:r>
            <a:rPr lang="en-US"/>
            <a:t>AI</a:t>
          </a:r>
          <a:r>
            <a:rPr lang="ru-RU"/>
            <a:t>,написав сообщение в бот</a:t>
          </a:r>
        </a:p>
      </dgm:t>
    </dgm:pt>
    <dgm:pt modelId="{707F654A-58D1-744E-A187-680A3834A982}" type="parTrans" cxnId="{28A06299-C94C-BC42-BFE4-27BA3E8BA6DC}">
      <dgm:prSet/>
      <dgm:spPr/>
      <dgm:t>
        <a:bodyPr/>
        <a:lstStyle/>
        <a:p>
          <a:endParaRPr lang="ru-RU"/>
        </a:p>
      </dgm:t>
    </dgm:pt>
    <dgm:pt modelId="{1B5AC01B-340E-E441-AF7E-364DFD317B0B}" type="sibTrans" cxnId="{28A06299-C94C-BC42-BFE4-27BA3E8BA6DC}">
      <dgm:prSet/>
      <dgm:spPr/>
      <dgm:t>
        <a:bodyPr/>
        <a:lstStyle/>
        <a:p>
          <a:endParaRPr lang="ru-RU"/>
        </a:p>
      </dgm:t>
    </dgm:pt>
    <dgm:pt modelId="{28CCA7FF-F123-E049-BB4F-61DE6BE473B9}">
      <dgm:prSet phldrT="[Текст]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ru-RU"/>
            <a:t> </a:t>
          </a:r>
        </a:p>
      </dgm:t>
    </dgm:pt>
    <dgm:pt modelId="{86B747D0-C130-734B-933D-14773FC9268B}" type="parTrans" cxnId="{BD7B4A37-5354-C749-83AB-9A999146BD1C}">
      <dgm:prSet/>
      <dgm:spPr/>
      <dgm:t>
        <a:bodyPr/>
        <a:lstStyle/>
        <a:p>
          <a:endParaRPr lang="ru-RU"/>
        </a:p>
      </dgm:t>
    </dgm:pt>
    <dgm:pt modelId="{306846B0-05BD-8D4B-9FEF-71FC52B56734}" type="sibTrans" cxnId="{BD7B4A37-5354-C749-83AB-9A999146BD1C}">
      <dgm:prSet/>
      <dgm:spPr/>
      <dgm:t>
        <a:bodyPr/>
        <a:lstStyle/>
        <a:p>
          <a:endParaRPr lang="ru-RU"/>
        </a:p>
      </dgm:t>
    </dgm:pt>
    <dgm:pt modelId="{52929006-0813-B14D-9BDA-EDC9C88D6E40}">
      <dgm:prSet phldrT="[Текст]"/>
      <dgm:spPr>
        <a:ln>
          <a:solidFill>
            <a:srgbClr val="C00000"/>
          </a:solidFill>
        </a:ln>
      </dgm:spPr>
      <dgm:t>
        <a:bodyPr/>
        <a:lstStyle/>
        <a:p>
          <a:pPr algn="ctr">
            <a:buNone/>
          </a:pPr>
          <a:r>
            <a:rPr lang="en-US"/>
            <a:t>AI </a:t>
          </a:r>
          <a:r>
            <a:rPr lang="ru-RU"/>
            <a:t>анализирует базу знаний</a:t>
          </a:r>
        </a:p>
      </dgm:t>
    </dgm:pt>
    <dgm:pt modelId="{290F25B6-8680-0B40-A3FB-CD6EC0AE7066}" type="parTrans" cxnId="{575403CE-CD8D-E341-B0A5-4E2BA88FC787}">
      <dgm:prSet/>
      <dgm:spPr/>
      <dgm:t>
        <a:bodyPr/>
        <a:lstStyle/>
        <a:p>
          <a:endParaRPr lang="ru-RU"/>
        </a:p>
      </dgm:t>
    </dgm:pt>
    <dgm:pt modelId="{8FA66D77-D217-E64F-A5D9-C5B52B74D031}" type="sibTrans" cxnId="{575403CE-CD8D-E341-B0A5-4E2BA88FC787}">
      <dgm:prSet/>
      <dgm:spPr/>
      <dgm:t>
        <a:bodyPr/>
        <a:lstStyle/>
        <a:p>
          <a:endParaRPr lang="ru-RU"/>
        </a:p>
      </dgm:t>
    </dgm:pt>
    <dgm:pt modelId="{9D95D41A-2842-2D4A-B13F-184DB658E791}" type="pres">
      <dgm:prSet presAssocID="{14D04119-F24B-6746-99B5-A194D6D3A81C}" presName="linearFlow" presStyleCnt="0">
        <dgm:presLayoutVars>
          <dgm:dir/>
          <dgm:animLvl val="lvl"/>
          <dgm:resizeHandles val="exact"/>
        </dgm:presLayoutVars>
      </dgm:prSet>
      <dgm:spPr/>
    </dgm:pt>
    <dgm:pt modelId="{8D7FCFDF-ADF5-A34B-B5AF-6E83365A6F7A}" type="pres">
      <dgm:prSet presAssocID="{05DBC56E-97FA-A34E-B3B6-05444DE08C63}" presName="composite" presStyleCnt="0"/>
      <dgm:spPr/>
    </dgm:pt>
    <dgm:pt modelId="{FC07B106-DF89-EA4C-86A3-70C150564AEF}" type="pres">
      <dgm:prSet presAssocID="{05DBC56E-97FA-A34E-B3B6-05444DE08C6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EB2EF52-F398-C54C-A0D2-F000D02675C0}" type="pres">
      <dgm:prSet presAssocID="{05DBC56E-97FA-A34E-B3B6-05444DE08C63}" presName="descendantText" presStyleLbl="alignAcc1" presStyleIdx="0" presStyleCnt="3">
        <dgm:presLayoutVars>
          <dgm:bulletEnabled val="1"/>
        </dgm:presLayoutVars>
      </dgm:prSet>
      <dgm:spPr/>
    </dgm:pt>
    <dgm:pt modelId="{FBA32EAC-6179-C346-99DD-68E96C0A08FD}" type="pres">
      <dgm:prSet presAssocID="{A4E63EBA-7835-134E-965D-83C1481AAA15}" presName="sp" presStyleCnt="0"/>
      <dgm:spPr/>
    </dgm:pt>
    <dgm:pt modelId="{7B29336A-FFBD-7B45-82E7-95C845B6200C}" type="pres">
      <dgm:prSet presAssocID="{D8A272C6-3621-884D-9971-30F5967F7453}" presName="composite" presStyleCnt="0"/>
      <dgm:spPr/>
    </dgm:pt>
    <dgm:pt modelId="{1CDCE1E6-551A-4441-9C5D-BECDA911FF94}" type="pres">
      <dgm:prSet presAssocID="{D8A272C6-3621-884D-9971-30F5967F745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FF169EFA-3911-5D41-B011-D12EFD2F7911}" type="pres">
      <dgm:prSet presAssocID="{D8A272C6-3621-884D-9971-30F5967F7453}" presName="descendantText" presStyleLbl="alignAcc1" presStyleIdx="1" presStyleCnt="3">
        <dgm:presLayoutVars>
          <dgm:bulletEnabled val="1"/>
        </dgm:presLayoutVars>
      </dgm:prSet>
      <dgm:spPr/>
    </dgm:pt>
    <dgm:pt modelId="{BFB54CB5-EB5E-8C44-8D2F-322003E6958C}" type="pres">
      <dgm:prSet presAssocID="{62A49274-ED6E-6D40-B600-18D6D1C91D4C}" presName="sp" presStyleCnt="0"/>
      <dgm:spPr/>
    </dgm:pt>
    <dgm:pt modelId="{2F23E617-6192-6849-AF1F-3AFF4EF3899F}" type="pres">
      <dgm:prSet presAssocID="{28CCA7FF-F123-E049-BB4F-61DE6BE473B9}" presName="composite" presStyleCnt="0"/>
      <dgm:spPr/>
    </dgm:pt>
    <dgm:pt modelId="{2744D532-1F86-114D-8198-FBEF81A2D600}" type="pres">
      <dgm:prSet presAssocID="{28CCA7FF-F123-E049-BB4F-61DE6BE473B9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2F32ADE-6E51-0C48-AE38-DD78FC1A9A4F}" type="pres">
      <dgm:prSet presAssocID="{28CCA7FF-F123-E049-BB4F-61DE6BE473B9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146A6307-29DA-444F-A3AB-1A11BDA010A2}" type="presOf" srcId="{14D04119-F24B-6746-99B5-A194D6D3A81C}" destId="{9D95D41A-2842-2D4A-B13F-184DB658E791}" srcOrd="0" destOrd="0" presId="urn:microsoft.com/office/officeart/2005/8/layout/chevron2"/>
    <dgm:cxn modelId="{360A662D-3512-A049-BF9D-FDE4DD30FDA5}" srcId="{14D04119-F24B-6746-99B5-A194D6D3A81C}" destId="{05DBC56E-97FA-A34E-B3B6-05444DE08C63}" srcOrd="0" destOrd="0" parTransId="{D0F034D7-F0C5-8B41-92B4-B04F7EA97AE7}" sibTransId="{A4E63EBA-7835-134E-965D-83C1481AAA15}"/>
    <dgm:cxn modelId="{BD7B4A37-5354-C749-83AB-9A999146BD1C}" srcId="{14D04119-F24B-6746-99B5-A194D6D3A81C}" destId="{28CCA7FF-F123-E049-BB4F-61DE6BE473B9}" srcOrd="2" destOrd="0" parTransId="{86B747D0-C130-734B-933D-14773FC9268B}" sibTransId="{306846B0-05BD-8D4B-9FEF-71FC52B56734}"/>
    <dgm:cxn modelId="{E34F575A-AC41-9845-B007-8F8E5F5362E5}" srcId="{14D04119-F24B-6746-99B5-A194D6D3A81C}" destId="{D8A272C6-3621-884D-9971-30F5967F7453}" srcOrd="1" destOrd="0" parTransId="{BF9C19F4-1456-F645-ACAA-631F9A6BBAE4}" sibTransId="{62A49274-ED6E-6D40-B600-18D6D1C91D4C}"/>
    <dgm:cxn modelId="{B811B960-F8B6-0341-B899-1D4AA5C25FA8}" type="presOf" srcId="{52929006-0813-B14D-9BDA-EDC9C88D6E40}" destId="{62F32ADE-6E51-0C48-AE38-DD78FC1A9A4F}" srcOrd="0" destOrd="0" presId="urn:microsoft.com/office/officeart/2005/8/layout/chevron2"/>
    <dgm:cxn modelId="{07DCBE73-135C-924F-9D02-8819262D729A}" type="presOf" srcId="{E54433B3-C7F9-1D4F-BF9E-9069B400FC5A}" destId="{0EB2EF52-F398-C54C-A0D2-F000D02675C0}" srcOrd="0" destOrd="0" presId="urn:microsoft.com/office/officeart/2005/8/layout/chevron2"/>
    <dgm:cxn modelId="{48B10378-4EEC-6943-96A2-E374C1912F95}" type="presOf" srcId="{28CCA7FF-F123-E049-BB4F-61DE6BE473B9}" destId="{2744D532-1F86-114D-8198-FBEF81A2D600}" srcOrd="0" destOrd="0" presId="urn:microsoft.com/office/officeart/2005/8/layout/chevron2"/>
    <dgm:cxn modelId="{E119A894-5454-9543-A7DA-543C84FD1BC2}" type="presOf" srcId="{05DBC56E-97FA-A34E-B3B6-05444DE08C63}" destId="{FC07B106-DF89-EA4C-86A3-70C150564AEF}" srcOrd="0" destOrd="0" presId="urn:microsoft.com/office/officeart/2005/8/layout/chevron2"/>
    <dgm:cxn modelId="{2C093398-70E5-8848-B299-F9030C6A28AD}" type="presOf" srcId="{F7A427BA-B1DF-1B4D-85E0-FACD2FCCCBBF}" destId="{FF169EFA-3911-5D41-B011-D12EFD2F7911}" srcOrd="0" destOrd="0" presId="urn:microsoft.com/office/officeart/2005/8/layout/chevron2"/>
    <dgm:cxn modelId="{28A06299-C94C-BC42-BFE4-27BA3E8BA6DC}" srcId="{D8A272C6-3621-884D-9971-30F5967F7453}" destId="{F7A427BA-B1DF-1B4D-85E0-FACD2FCCCBBF}" srcOrd="0" destOrd="0" parTransId="{707F654A-58D1-744E-A187-680A3834A982}" sibTransId="{1B5AC01B-340E-E441-AF7E-364DFD317B0B}"/>
    <dgm:cxn modelId="{D8600DAB-8211-D142-8172-4C52F2B1FB8E}" srcId="{05DBC56E-97FA-A34E-B3B6-05444DE08C63}" destId="{E54433B3-C7F9-1D4F-BF9E-9069B400FC5A}" srcOrd="0" destOrd="0" parTransId="{3CCBFD50-142F-9146-B8B4-18E0EC71ED12}" sibTransId="{371E93CD-E333-0B41-841C-B0DBD88DFC80}"/>
    <dgm:cxn modelId="{575403CE-CD8D-E341-B0A5-4E2BA88FC787}" srcId="{28CCA7FF-F123-E049-BB4F-61DE6BE473B9}" destId="{52929006-0813-B14D-9BDA-EDC9C88D6E40}" srcOrd="0" destOrd="0" parTransId="{290F25B6-8680-0B40-A3FB-CD6EC0AE7066}" sibTransId="{8FA66D77-D217-E64F-A5D9-C5B52B74D031}"/>
    <dgm:cxn modelId="{EDD61EF8-882F-6148-B4EF-ED82D8D982D5}" type="presOf" srcId="{D8A272C6-3621-884D-9971-30F5967F7453}" destId="{1CDCE1E6-551A-4441-9C5D-BECDA911FF94}" srcOrd="0" destOrd="0" presId="urn:microsoft.com/office/officeart/2005/8/layout/chevron2"/>
    <dgm:cxn modelId="{090251AD-2AC5-E04B-8D7F-D557BB02AFD3}" type="presParOf" srcId="{9D95D41A-2842-2D4A-B13F-184DB658E791}" destId="{8D7FCFDF-ADF5-A34B-B5AF-6E83365A6F7A}" srcOrd="0" destOrd="0" presId="urn:microsoft.com/office/officeart/2005/8/layout/chevron2"/>
    <dgm:cxn modelId="{6DBA8075-7B83-A84F-93D6-879C8C0F8E35}" type="presParOf" srcId="{8D7FCFDF-ADF5-A34B-B5AF-6E83365A6F7A}" destId="{FC07B106-DF89-EA4C-86A3-70C150564AEF}" srcOrd="0" destOrd="0" presId="urn:microsoft.com/office/officeart/2005/8/layout/chevron2"/>
    <dgm:cxn modelId="{CA71B73F-88F4-6446-95D3-9A5601AEBEB0}" type="presParOf" srcId="{8D7FCFDF-ADF5-A34B-B5AF-6E83365A6F7A}" destId="{0EB2EF52-F398-C54C-A0D2-F000D02675C0}" srcOrd="1" destOrd="0" presId="urn:microsoft.com/office/officeart/2005/8/layout/chevron2"/>
    <dgm:cxn modelId="{4E87451D-C565-E14E-B8A0-B3083065F3BB}" type="presParOf" srcId="{9D95D41A-2842-2D4A-B13F-184DB658E791}" destId="{FBA32EAC-6179-C346-99DD-68E96C0A08FD}" srcOrd="1" destOrd="0" presId="urn:microsoft.com/office/officeart/2005/8/layout/chevron2"/>
    <dgm:cxn modelId="{2DD32A31-93E1-4445-BDA7-2ED062369687}" type="presParOf" srcId="{9D95D41A-2842-2D4A-B13F-184DB658E791}" destId="{7B29336A-FFBD-7B45-82E7-95C845B6200C}" srcOrd="2" destOrd="0" presId="urn:microsoft.com/office/officeart/2005/8/layout/chevron2"/>
    <dgm:cxn modelId="{4C244CD6-2905-4A43-A111-5D265D36B76B}" type="presParOf" srcId="{7B29336A-FFBD-7B45-82E7-95C845B6200C}" destId="{1CDCE1E6-551A-4441-9C5D-BECDA911FF94}" srcOrd="0" destOrd="0" presId="urn:microsoft.com/office/officeart/2005/8/layout/chevron2"/>
    <dgm:cxn modelId="{6B1367F6-66AB-9F46-8E8F-F4BCC6DA281C}" type="presParOf" srcId="{7B29336A-FFBD-7B45-82E7-95C845B6200C}" destId="{FF169EFA-3911-5D41-B011-D12EFD2F7911}" srcOrd="1" destOrd="0" presId="urn:microsoft.com/office/officeart/2005/8/layout/chevron2"/>
    <dgm:cxn modelId="{B6DEAA88-F06E-1940-9751-67E5B14A37BD}" type="presParOf" srcId="{9D95D41A-2842-2D4A-B13F-184DB658E791}" destId="{BFB54CB5-EB5E-8C44-8D2F-322003E6958C}" srcOrd="3" destOrd="0" presId="urn:microsoft.com/office/officeart/2005/8/layout/chevron2"/>
    <dgm:cxn modelId="{EF4370D0-5AEC-1A44-B80F-DDA9ACE1476E}" type="presParOf" srcId="{9D95D41A-2842-2D4A-B13F-184DB658E791}" destId="{2F23E617-6192-6849-AF1F-3AFF4EF3899F}" srcOrd="4" destOrd="0" presId="urn:microsoft.com/office/officeart/2005/8/layout/chevron2"/>
    <dgm:cxn modelId="{22DCC25C-EBC2-0A4B-9EAA-C79ED756827E}" type="presParOf" srcId="{2F23E617-6192-6849-AF1F-3AFF4EF3899F}" destId="{2744D532-1F86-114D-8198-FBEF81A2D600}" srcOrd="0" destOrd="0" presId="urn:microsoft.com/office/officeart/2005/8/layout/chevron2"/>
    <dgm:cxn modelId="{4945FCA2-03C9-FE4F-8161-92CA20753699}" type="presParOf" srcId="{2F23E617-6192-6849-AF1F-3AFF4EF3899F}" destId="{62F32ADE-6E51-0C48-AE38-DD78FC1A9A4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D04119-F24B-6746-99B5-A194D6D3A81C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5DBC56E-97FA-A34E-B3B6-05444DE08C63}">
      <dgm:prSet phldrT="[Текст]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ru-RU"/>
            <a:t>  </a:t>
          </a:r>
        </a:p>
      </dgm:t>
    </dgm:pt>
    <dgm:pt modelId="{D0F034D7-F0C5-8B41-92B4-B04F7EA97AE7}" type="parTrans" cxnId="{360A662D-3512-A049-BF9D-FDE4DD30FDA5}">
      <dgm:prSet/>
      <dgm:spPr/>
      <dgm:t>
        <a:bodyPr/>
        <a:lstStyle/>
        <a:p>
          <a:endParaRPr lang="ru-RU"/>
        </a:p>
      </dgm:t>
    </dgm:pt>
    <dgm:pt modelId="{A4E63EBA-7835-134E-965D-83C1481AAA15}" type="sibTrans" cxnId="{360A662D-3512-A049-BF9D-FDE4DD30FDA5}">
      <dgm:prSet/>
      <dgm:spPr/>
      <dgm:t>
        <a:bodyPr/>
        <a:lstStyle/>
        <a:p>
          <a:endParaRPr lang="ru-RU"/>
        </a:p>
      </dgm:t>
    </dgm:pt>
    <dgm:pt modelId="{E54433B3-C7F9-1D4F-BF9E-9069B400FC5A}">
      <dgm:prSet phldrT="[Текст]"/>
      <dgm:spPr>
        <a:ln>
          <a:solidFill>
            <a:srgbClr val="C00000"/>
          </a:solidFill>
        </a:ln>
      </dgm:spPr>
      <dgm:t>
        <a:bodyPr/>
        <a:lstStyle/>
        <a:p>
          <a:pPr>
            <a:buNone/>
          </a:pPr>
          <a:r>
            <a:rPr lang="ru-RU"/>
            <a:t>Создаем подробное описание команды, которая необходима для проекта</a:t>
          </a:r>
        </a:p>
      </dgm:t>
    </dgm:pt>
    <dgm:pt modelId="{3CCBFD50-142F-9146-B8B4-18E0EC71ED12}" type="parTrans" cxnId="{D8600DAB-8211-D142-8172-4C52F2B1FB8E}">
      <dgm:prSet/>
      <dgm:spPr/>
      <dgm:t>
        <a:bodyPr/>
        <a:lstStyle/>
        <a:p>
          <a:endParaRPr lang="ru-RU"/>
        </a:p>
      </dgm:t>
    </dgm:pt>
    <dgm:pt modelId="{371E93CD-E333-0B41-841C-B0DBD88DFC80}" type="sibTrans" cxnId="{D8600DAB-8211-D142-8172-4C52F2B1FB8E}">
      <dgm:prSet/>
      <dgm:spPr/>
      <dgm:t>
        <a:bodyPr/>
        <a:lstStyle/>
        <a:p>
          <a:endParaRPr lang="ru-RU"/>
        </a:p>
      </dgm:t>
    </dgm:pt>
    <dgm:pt modelId="{D8A272C6-3621-884D-9971-30F5967F7453}">
      <dgm:prSet phldrT="[Текст]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ru-RU"/>
            <a:t> </a:t>
          </a:r>
        </a:p>
      </dgm:t>
    </dgm:pt>
    <dgm:pt modelId="{BF9C19F4-1456-F645-ACAA-631F9A6BBAE4}" type="parTrans" cxnId="{E34F575A-AC41-9845-B007-8F8E5F5362E5}">
      <dgm:prSet/>
      <dgm:spPr/>
      <dgm:t>
        <a:bodyPr/>
        <a:lstStyle/>
        <a:p>
          <a:endParaRPr lang="ru-RU"/>
        </a:p>
      </dgm:t>
    </dgm:pt>
    <dgm:pt modelId="{62A49274-ED6E-6D40-B600-18D6D1C91D4C}" type="sibTrans" cxnId="{E34F575A-AC41-9845-B007-8F8E5F5362E5}">
      <dgm:prSet/>
      <dgm:spPr/>
      <dgm:t>
        <a:bodyPr/>
        <a:lstStyle/>
        <a:p>
          <a:endParaRPr lang="ru-RU"/>
        </a:p>
      </dgm:t>
    </dgm:pt>
    <dgm:pt modelId="{F7A427BA-B1DF-1B4D-85E0-FACD2FCCCBBF}">
      <dgm:prSet phldrT="[Текст]"/>
      <dgm:spPr>
        <a:ln>
          <a:solidFill>
            <a:srgbClr val="C00000"/>
          </a:solidFill>
        </a:ln>
      </dgm:spPr>
      <dgm:t>
        <a:bodyPr/>
        <a:lstStyle/>
        <a:p>
          <a:pPr algn="ctr">
            <a:buNone/>
          </a:pPr>
          <a:r>
            <a:rPr lang="ru-RU"/>
            <a:t> Передаём запрос </a:t>
          </a:r>
          <a:r>
            <a:rPr lang="en-US"/>
            <a:t>AI</a:t>
          </a:r>
          <a:r>
            <a:rPr lang="ru-RU"/>
            <a:t>,написав сообщение в бот</a:t>
          </a:r>
        </a:p>
      </dgm:t>
    </dgm:pt>
    <dgm:pt modelId="{707F654A-58D1-744E-A187-680A3834A982}" type="parTrans" cxnId="{28A06299-C94C-BC42-BFE4-27BA3E8BA6DC}">
      <dgm:prSet/>
      <dgm:spPr/>
      <dgm:t>
        <a:bodyPr/>
        <a:lstStyle/>
        <a:p>
          <a:endParaRPr lang="ru-RU"/>
        </a:p>
      </dgm:t>
    </dgm:pt>
    <dgm:pt modelId="{1B5AC01B-340E-E441-AF7E-364DFD317B0B}" type="sibTrans" cxnId="{28A06299-C94C-BC42-BFE4-27BA3E8BA6DC}">
      <dgm:prSet/>
      <dgm:spPr/>
      <dgm:t>
        <a:bodyPr/>
        <a:lstStyle/>
        <a:p>
          <a:endParaRPr lang="ru-RU"/>
        </a:p>
      </dgm:t>
    </dgm:pt>
    <dgm:pt modelId="{28CCA7FF-F123-E049-BB4F-61DE6BE473B9}">
      <dgm:prSet phldrT="[Текст]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ru-RU"/>
            <a:t> </a:t>
          </a:r>
        </a:p>
      </dgm:t>
    </dgm:pt>
    <dgm:pt modelId="{86B747D0-C130-734B-933D-14773FC9268B}" type="parTrans" cxnId="{BD7B4A37-5354-C749-83AB-9A999146BD1C}">
      <dgm:prSet/>
      <dgm:spPr/>
      <dgm:t>
        <a:bodyPr/>
        <a:lstStyle/>
        <a:p>
          <a:endParaRPr lang="ru-RU"/>
        </a:p>
      </dgm:t>
    </dgm:pt>
    <dgm:pt modelId="{306846B0-05BD-8D4B-9FEF-71FC52B56734}" type="sibTrans" cxnId="{BD7B4A37-5354-C749-83AB-9A999146BD1C}">
      <dgm:prSet/>
      <dgm:spPr/>
      <dgm:t>
        <a:bodyPr/>
        <a:lstStyle/>
        <a:p>
          <a:endParaRPr lang="ru-RU"/>
        </a:p>
      </dgm:t>
    </dgm:pt>
    <dgm:pt modelId="{52929006-0813-B14D-9BDA-EDC9C88D6E40}">
      <dgm:prSet phldrT="[Текст]"/>
      <dgm:spPr>
        <a:ln>
          <a:solidFill>
            <a:srgbClr val="C00000"/>
          </a:solidFill>
        </a:ln>
      </dgm:spPr>
      <dgm:t>
        <a:bodyPr/>
        <a:lstStyle/>
        <a:p>
          <a:pPr algn="ctr">
            <a:buNone/>
          </a:pPr>
          <a:r>
            <a:rPr lang="en-US"/>
            <a:t>AI </a:t>
          </a:r>
          <a:r>
            <a:rPr lang="ru-RU"/>
            <a:t>анализирует базу знаний</a:t>
          </a:r>
        </a:p>
      </dgm:t>
    </dgm:pt>
    <dgm:pt modelId="{290F25B6-8680-0B40-A3FB-CD6EC0AE7066}" type="parTrans" cxnId="{575403CE-CD8D-E341-B0A5-4E2BA88FC787}">
      <dgm:prSet/>
      <dgm:spPr/>
      <dgm:t>
        <a:bodyPr/>
        <a:lstStyle/>
        <a:p>
          <a:endParaRPr lang="ru-RU"/>
        </a:p>
      </dgm:t>
    </dgm:pt>
    <dgm:pt modelId="{8FA66D77-D217-E64F-A5D9-C5B52B74D031}" type="sibTrans" cxnId="{575403CE-CD8D-E341-B0A5-4E2BA88FC787}">
      <dgm:prSet/>
      <dgm:spPr/>
      <dgm:t>
        <a:bodyPr/>
        <a:lstStyle/>
        <a:p>
          <a:endParaRPr lang="ru-RU"/>
        </a:p>
      </dgm:t>
    </dgm:pt>
    <dgm:pt modelId="{294B8E6D-60F6-8247-9BF5-3B1AE9E80CEB}">
      <dgm:prSet/>
      <dgm:spPr>
        <a:solidFill>
          <a:srgbClr val="C00000"/>
        </a:solidFill>
        <a:ln>
          <a:noFill/>
        </a:ln>
      </dgm:spPr>
      <dgm:t>
        <a:bodyPr/>
        <a:lstStyle/>
        <a:p>
          <a:endParaRPr lang="ru-RU"/>
        </a:p>
      </dgm:t>
    </dgm:pt>
    <dgm:pt modelId="{C9BD0897-E484-6E43-8A71-41E21988759B}" type="parTrans" cxnId="{5D93DC57-5715-D04F-A776-F95F77E9CAE5}">
      <dgm:prSet/>
      <dgm:spPr/>
      <dgm:t>
        <a:bodyPr/>
        <a:lstStyle/>
        <a:p>
          <a:endParaRPr lang="ru-RU"/>
        </a:p>
      </dgm:t>
    </dgm:pt>
    <dgm:pt modelId="{682938DF-89E5-A642-8C58-A8D9DF2D791F}" type="sibTrans" cxnId="{5D93DC57-5715-D04F-A776-F95F77E9CAE5}">
      <dgm:prSet/>
      <dgm:spPr/>
      <dgm:t>
        <a:bodyPr/>
        <a:lstStyle/>
        <a:p>
          <a:endParaRPr lang="ru-RU"/>
        </a:p>
      </dgm:t>
    </dgm:pt>
    <dgm:pt modelId="{9D95D41A-2842-2D4A-B13F-184DB658E791}" type="pres">
      <dgm:prSet presAssocID="{14D04119-F24B-6746-99B5-A194D6D3A81C}" presName="linearFlow" presStyleCnt="0">
        <dgm:presLayoutVars>
          <dgm:dir/>
          <dgm:animLvl val="lvl"/>
          <dgm:resizeHandles val="exact"/>
        </dgm:presLayoutVars>
      </dgm:prSet>
      <dgm:spPr/>
    </dgm:pt>
    <dgm:pt modelId="{8D7FCFDF-ADF5-A34B-B5AF-6E83365A6F7A}" type="pres">
      <dgm:prSet presAssocID="{05DBC56E-97FA-A34E-B3B6-05444DE08C63}" presName="composite" presStyleCnt="0"/>
      <dgm:spPr/>
    </dgm:pt>
    <dgm:pt modelId="{FC07B106-DF89-EA4C-86A3-70C150564AEF}" type="pres">
      <dgm:prSet presAssocID="{05DBC56E-97FA-A34E-B3B6-05444DE08C63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EB2EF52-F398-C54C-A0D2-F000D02675C0}" type="pres">
      <dgm:prSet presAssocID="{05DBC56E-97FA-A34E-B3B6-05444DE08C63}" presName="descendantText" presStyleLbl="alignAcc1" presStyleIdx="0" presStyleCnt="4">
        <dgm:presLayoutVars>
          <dgm:bulletEnabled val="1"/>
        </dgm:presLayoutVars>
      </dgm:prSet>
      <dgm:spPr/>
    </dgm:pt>
    <dgm:pt modelId="{FBA32EAC-6179-C346-99DD-68E96C0A08FD}" type="pres">
      <dgm:prSet presAssocID="{A4E63EBA-7835-134E-965D-83C1481AAA15}" presName="sp" presStyleCnt="0"/>
      <dgm:spPr/>
    </dgm:pt>
    <dgm:pt modelId="{7B29336A-FFBD-7B45-82E7-95C845B6200C}" type="pres">
      <dgm:prSet presAssocID="{D8A272C6-3621-884D-9971-30F5967F7453}" presName="composite" presStyleCnt="0"/>
      <dgm:spPr/>
    </dgm:pt>
    <dgm:pt modelId="{1CDCE1E6-551A-4441-9C5D-BECDA911FF94}" type="pres">
      <dgm:prSet presAssocID="{D8A272C6-3621-884D-9971-30F5967F7453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FF169EFA-3911-5D41-B011-D12EFD2F7911}" type="pres">
      <dgm:prSet presAssocID="{D8A272C6-3621-884D-9971-30F5967F7453}" presName="descendantText" presStyleLbl="alignAcc1" presStyleIdx="1" presStyleCnt="4">
        <dgm:presLayoutVars>
          <dgm:bulletEnabled val="1"/>
        </dgm:presLayoutVars>
      </dgm:prSet>
      <dgm:spPr/>
    </dgm:pt>
    <dgm:pt modelId="{BFB54CB5-EB5E-8C44-8D2F-322003E6958C}" type="pres">
      <dgm:prSet presAssocID="{62A49274-ED6E-6D40-B600-18D6D1C91D4C}" presName="sp" presStyleCnt="0"/>
      <dgm:spPr/>
    </dgm:pt>
    <dgm:pt modelId="{2F23E617-6192-6849-AF1F-3AFF4EF3899F}" type="pres">
      <dgm:prSet presAssocID="{28CCA7FF-F123-E049-BB4F-61DE6BE473B9}" presName="composite" presStyleCnt="0"/>
      <dgm:spPr/>
    </dgm:pt>
    <dgm:pt modelId="{2744D532-1F86-114D-8198-FBEF81A2D600}" type="pres">
      <dgm:prSet presAssocID="{28CCA7FF-F123-E049-BB4F-61DE6BE473B9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62F32ADE-6E51-0C48-AE38-DD78FC1A9A4F}" type="pres">
      <dgm:prSet presAssocID="{28CCA7FF-F123-E049-BB4F-61DE6BE473B9}" presName="descendantText" presStyleLbl="alignAcc1" presStyleIdx="2" presStyleCnt="4">
        <dgm:presLayoutVars>
          <dgm:bulletEnabled val="1"/>
        </dgm:presLayoutVars>
      </dgm:prSet>
      <dgm:spPr/>
    </dgm:pt>
    <dgm:pt modelId="{34B58ED2-6F1B-0B43-B649-938994172778}" type="pres">
      <dgm:prSet presAssocID="{306846B0-05BD-8D4B-9FEF-71FC52B56734}" presName="sp" presStyleCnt="0"/>
      <dgm:spPr/>
    </dgm:pt>
    <dgm:pt modelId="{94FB8ED9-4301-8145-A40E-1800F758CC6E}" type="pres">
      <dgm:prSet presAssocID="{294B8E6D-60F6-8247-9BF5-3B1AE9E80CEB}" presName="composite" presStyleCnt="0"/>
      <dgm:spPr/>
    </dgm:pt>
    <dgm:pt modelId="{552F6214-6CE7-D74A-A5BE-DC707AD07651}" type="pres">
      <dgm:prSet presAssocID="{294B8E6D-60F6-8247-9BF5-3B1AE9E80CEB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99E46C1F-539D-EB40-BB4D-11C1FCF4DA58}" type="pres">
      <dgm:prSet presAssocID="{294B8E6D-60F6-8247-9BF5-3B1AE9E80CEB}" presName="descendantText" presStyleLbl="alignAcc1" presStyleIdx="3" presStyleCnt="4">
        <dgm:presLayoutVars>
          <dgm:bulletEnabled val="1"/>
        </dgm:presLayoutVars>
      </dgm:prSet>
      <dgm:spPr>
        <a:ln>
          <a:solidFill>
            <a:srgbClr val="C00000"/>
          </a:solidFill>
        </a:ln>
      </dgm:spPr>
    </dgm:pt>
  </dgm:ptLst>
  <dgm:cxnLst>
    <dgm:cxn modelId="{146A6307-29DA-444F-A3AB-1A11BDA010A2}" type="presOf" srcId="{14D04119-F24B-6746-99B5-A194D6D3A81C}" destId="{9D95D41A-2842-2D4A-B13F-184DB658E791}" srcOrd="0" destOrd="0" presId="urn:microsoft.com/office/officeart/2005/8/layout/chevron2"/>
    <dgm:cxn modelId="{04A40916-7873-7149-A227-5CC6DC8607F9}" type="presOf" srcId="{294B8E6D-60F6-8247-9BF5-3B1AE9E80CEB}" destId="{552F6214-6CE7-D74A-A5BE-DC707AD07651}" srcOrd="0" destOrd="0" presId="urn:microsoft.com/office/officeart/2005/8/layout/chevron2"/>
    <dgm:cxn modelId="{360A662D-3512-A049-BF9D-FDE4DD30FDA5}" srcId="{14D04119-F24B-6746-99B5-A194D6D3A81C}" destId="{05DBC56E-97FA-A34E-B3B6-05444DE08C63}" srcOrd="0" destOrd="0" parTransId="{D0F034D7-F0C5-8B41-92B4-B04F7EA97AE7}" sibTransId="{A4E63EBA-7835-134E-965D-83C1481AAA15}"/>
    <dgm:cxn modelId="{BD7B4A37-5354-C749-83AB-9A999146BD1C}" srcId="{14D04119-F24B-6746-99B5-A194D6D3A81C}" destId="{28CCA7FF-F123-E049-BB4F-61DE6BE473B9}" srcOrd="2" destOrd="0" parTransId="{86B747D0-C130-734B-933D-14773FC9268B}" sibTransId="{306846B0-05BD-8D4B-9FEF-71FC52B56734}"/>
    <dgm:cxn modelId="{5D93DC57-5715-D04F-A776-F95F77E9CAE5}" srcId="{14D04119-F24B-6746-99B5-A194D6D3A81C}" destId="{294B8E6D-60F6-8247-9BF5-3B1AE9E80CEB}" srcOrd="3" destOrd="0" parTransId="{C9BD0897-E484-6E43-8A71-41E21988759B}" sibTransId="{682938DF-89E5-A642-8C58-A8D9DF2D791F}"/>
    <dgm:cxn modelId="{E34F575A-AC41-9845-B007-8F8E5F5362E5}" srcId="{14D04119-F24B-6746-99B5-A194D6D3A81C}" destId="{D8A272C6-3621-884D-9971-30F5967F7453}" srcOrd="1" destOrd="0" parTransId="{BF9C19F4-1456-F645-ACAA-631F9A6BBAE4}" sibTransId="{62A49274-ED6E-6D40-B600-18D6D1C91D4C}"/>
    <dgm:cxn modelId="{B811B960-F8B6-0341-B899-1D4AA5C25FA8}" type="presOf" srcId="{52929006-0813-B14D-9BDA-EDC9C88D6E40}" destId="{62F32ADE-6E51-0C48-AE38-DD78FC1A9A4F}" srcOrd="0" destOrd="0" presId="urn:microsoft.com/office/officeart/2005/8/layout/chevron2"/>
    <dgm:cxn modelId="{07DCBE73-135C-924F-9D02-8819262D729A}" type="presOf" srcId="{E54433B3-C7F9-1D4F-BF9E-9069B400FC5A}" destId="{0EB2EF52-F398-C54C-A0D2-F000D02675C0}" srcOrd="0" destOrd="0" presId="urn:microsoft.com/office/officeart/2005/8/layout/chevron2"/>
    <dgm:cxn modelId="{48B10378-4EEC-6943-96A2-E374C1912F95}" type="presOf" srcId="{28CCA7FF-F123-E049-BB4F-61DE6BE473B9}" destId="{2744D532-1F86-114D-8198-FBEF81A2D600}" srcOrd="0" destOrd="0" presId="urn:microsoft.com/office/officeart/2005/8/layout/chevron2"/>
    <dgm:cxn modelId="{E119A894-5454-9543-A7DA-543C84FD1BC2}" type="presOf" srcId="{05DBC56E-97FA-A34E-B3B6-05444DE08C63}" destId="{FC07B106-DF89-EA4C-86A3-70C150564AEF}" srcOrd="0" destOrd="0" presId="urn:microsoft.com/office/officeart/2005/8/layout/chevron2"/>
    <dgm:cxn modelId="{2C093398-70E5-8848-B299-F9030C6A28AD}" type="presOf" srcId="{F7A427BA-B1DF-1B4D-85E0-FACD2FCCCBBF}" destId="{FF169EFA-3911-5D41-B011-D12EFD2F7911}" srcOrd="0" destOrd="0" presId="urn:microsoft.com/office/officeart/2005/8/layout/chevron2"/>
    <dgm:cxn modelId="{28A06299-C94C-BC42-BFE4-27BA3E8BA6DC}" srcId="{D8A272C6-3621-884D-9971-30F5967F7453}" destId="{F7A427BA-B1DF-1B4D-85E0-FACD2FCCCBBF}" srcOrd="0" destOrd="0" parTransId="{707F654A-58D1-744E-A187-680A3834A982}" sibTransId="{1B5AC01B-340E-E441-AF7E-364DFD317B0B}"/>
    <dgm:cxn modelId="{D8600DAB-8211-D142-8172-4C52F2B1FB8E}" srcId="{05DBC56E-97FA-A34E-B3B6-05444DE08C63}" destId="{E54433B3-C7F9-1D4F-BF9E-9069B400FC5A}" srcOrd="0" destOrd="0" parTransId="{3CCBFD50-142F-9146-B8B4-18E0EC71ED12}" sibTransId="{371E93CD-E333-0B41-841C-B0DBD88DFC80}"/>
    <dgm:cxn modelId="{575403CE-CD8D-E341-B0A5-4E2BA88FC787}" srcId="{28CCA7FF-F123-E049-BB4F-61DE6BE473B9}" destId="{52929006-0813-B14D-9BDA-EDC9C88D6E40}" srcOrd="0" destOrd="0" parTransId="{290F25B6-8680-0B40-A3FB-CD6EC0AE7066}" sibTransId="{8FA66D77-D217-E64F-A5D9-C5B52B74D031}"/>
    <dgm:cxn modelId="{EDD61EF8-882F-6148-B4EF-ED82D8D982D5}" type="presOf" srcId="{D8A272C6-3621-884D-9971-30F5967F7453}" destId="{1CDCE1E6-551A-4441-9C5D-BECDA911FF94}" srcOrd="0" destOrd="0" presId="urn:microsoft.com/office/officeart/2005/8/layout/chevron2"/>
    <dgm:cxn modelId="{090251AD-2AC5-E04B-8D7F-D557BB02AFD3}" type="presParOf" srcId="{9D95D41A-2842-2D4A-B13F-184DB658E791}" destId="{8D7FCFDF-ADF5-A34B-B5AF-6E83365A6F7A}" srcOrd="0" destOrd="0" presId="urn:microsoft.com/office/officeart/2005/8/layout/chevron2"/>
    <dgm:cxn modelId="{6DBA8075-7B83-A84F-93D6-879C8C0F8E35}" type="presParOf" srcId="{8D7FCFDF-ADF5-A34B-B5AF-6E83365A6F7A}" destId="{FC07B106-DF89-EA4C-86A3-70C150564AEF}" srcOrd="0" destOrd="0" presId="urn:microsoft.com/office/officeart/2005/8/layout/chevron2"/>
    <dgm:cxn modelId="{CA71B73F-88F4-6446-95D3-9A5601AEBEB0}" type="presParOf" srcId="{8D7FCFDF-ADF5-A34B-B5AF-6E83365A6F7A}" destId="{0EB2EF52-F398-C54C-A0D2-F000D02675C0}" srcOrd="1" destOrd="0" presId="urn:microsoft.com/office/officeart/2005/8/layout/chevron2"/>
    <dgm:cxn modelId="{4E87451D-C565-E14E-B8A0-B3083065F3BB}" type="presParOf" srcId="{9D95D41A-2842-2D4A-B13F-184DB658E791}" destId="{FBA32EAC-6179-C346-99DD-68E96C0A08FD}" srcOrd="1" destOrd="0" presId="urn:microsoft.com/office/officeart/2005/8/layout/chevron2"/>
    <dgm:cxn modelId="{2DD32A31-93E1-4445-BDA7-2ED062369687}" type="presParOf" srcId="{9D95D41A-2842-2D4A-B13F-184DB658E791}" destId="{7B29336A-FFBD-7B45-82E7-95C845B6200C}" srcOrd="2" destOrd="0" presId="urn:microsoft.com/office/officeart/2005/8/layout/chevron2"/>
    <dgm:cxn modelId="{4C244CD6-2905-4A43-A111-5D265D36B76B}" type="presParOf" srcId="{7B29336A-FFBD-7B45-82E7-95C845B6200C}" destId="{1CDCE1E6-551A-4441-9C5D-BECDA911FF94}" srcOrd="0" destOrd="0" presId="urn:microsoft.com/office/officeart/2005/8/layout/chevron2"/>
    <dgm:cxn modelId="{6B1367F6-66AB-9F46-8E8F-F4BCC6DA281C}" type="presParOf" srcId="{7B29336A-FFBD-7B45-82E7-95C845B6200C}" destId="{FF169EFA-3911-5D41-B011-D12EFD2F7911}" srcOrd="1" destOrd="0" presId="urn:microsoft.com/office/officeart/2005/8/layout/chevron2"/>
    <dgm:cxn modelId="{B6DEAA88-F06E-1940-9751-67E5B14A37BD}" type="presParOf" srcId="{9D95D41A-2842-2D4A-B13F-184DB658E791}" destId="{BFB54CB5-EB5E-8C44-8D2F-322003E6958C}" srcOrd="3" destOrd="0" presId="urn:microsoft.com/office/officeart/2005/8/layout/chevron2"/>
    <dgm:cxn modelId="{EF4370D0-5AEC-1A44-B80F-DDA9ACE1476E}" type="presParOf" srcId="{9D95D41A-2842-2D4A-B13F-184DB658E791}" destId="{2F23E617-6192-6849-AF1F-3AFF4EF3899F}" srcOrd="4" destOrd="0" presId="urn:microsoft.com/office/officeart/2005/8/layout/chevron2"/>
    <dgm:cxn modelId="{22DCC25C-EBC2-0A4B-9EAA-C79ED756827E}" type="presParOf" srcId="{2F23E617-6192-6849-AF1F-3AFF4EF3899F}" destId="{2744D532-1F86-114D-8198-FBEF81A2D600}" srcOrd="0" destOrd="0" presId="urn:microsoft.com/office/officeart/2005/8/layout/chevron2"/>
    <dgm:cxn modelId="{4945FCA2-03C9-FE4F-8161-92CA20753699}" type="presParOf" srcId="{2F23E617-6192-6849-AF1F-3AFF4EF3899F}" destId="{62F32ADE-6E51-0C48-AE38-DD78FC1A9A4F}" srcOrd="1" destOrd="0" presId="urn:microsoft.com/office/officeart/2005/8/layout/chevron2"/>
    <dgm:cxn modelId="{23C5BB0C-FF6B-664C-81D8-E3471F5B4EE1}" type="presParOf" srcId="{9D95D41A-2842-2D4A-B13F-184DB658E791}" destId="{34B58ED2-6F1B-0B43-B649-938994172778}" srcOrd="5" destOrd="0" presId="urn:microsoft.com/office/officeart/2005/8/layout/chevron2"/>
    <dgm:cxn modelId="{7B4D1B08-61F0-D341-892E-D5397F38F532}" type="presParOf" srcId="{9D95D41A-2842-2D4A-B13F-184DB658E791}" destId="{94FB8ED9-4301-8145-A40E-1800F758CC6E}" srcOrd="6" destOrd="0" presId="urn:microsoft.com/office/officeart/2005/8/layout/chevron2"/>
    <dgm:cxn modelId="{9D443B3B-7B5C-BA43-96E6-94E2CFBD67A9}" type="presParOf" srcId="{94FB8ED9-4301-8145-A40E-1800F758CC6E}" destId="{552F6214-6CE7-D74A-A5BE-DC707AD07651}" srcOrd="0" destOrd="0" presId="urn:microsoft.com/office/officeart/2005/8/layout/chevron2"/>
    <dgm:cxn modelId="{B7B0440B-55C9-F943-9B53-711EDD2E3429}" type="presParOf" srcId="{94FB8ED9-4301-8145-A40E-1800F758CC6E}" destId="{99E46C1F-539D-EB40-BB4D-11C1FCF4DA5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7B106-DF89-EA4C-86A3-70C150564AEF}">
      <dsp:nvSpPr>
        <dsp:cNvPr id="0" name=""/>
        <dsp:cNvSpPr/>
      </dsp:nvSpPr>
      <dsp:spPr>
        <a:xfrm rot="5400000">
          <a:off x="-139347" y="139347"/>
          <a:ext cx="928980" cy="650285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/>
            <a:t>  </a:t>
          </a:r>
        </a:p>
      </dsp:txBody>
      <dsp:txXfrm rot="-5400000">
        <a:off x="1" y="325143"/>
        <a:ext cx="650285" cy="278695"/>
      </dsp:txXfrm>
    </dsp:sp>
    <dsp:sp modelId="{0EB2EF52-F398-C54C-A0D2-F000D02675C0}">
      <dsp:nvSpPr>
        <dsp:cNvPr id="0" name=""/>
        <dsp:cNvSpPr/>
      </dsp:nvSpPr>
      <dsp:spPr>
        <a:xfrm rot="5400000">
          <a:off x="2478440" y="-1828154"/>
          <a:ext cx="603837" cy="426014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1600" kern="1200">
              <a:latin typeface="Ubuntu" panose="020B0504030602030204" pitchFamily="34" charset="0"/>
            </a:rPr>
            <a:t>Создаем подробное описание команды, которая необходима для проекта</a:t>
          </a:r>
        </a:p>
      </dsp:txBody>
      <dsp:txXfrm rot="-5400000">
        <a:off x="650286" y="29477"/>
        <a:ext cx="4230669" cy="5448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7B106-DF89-EA4C-86A3-70C150564AEF}">
      <dsp:nvSpPr>
        <dsp:cNvPr id="0" name=""/>
        <dsp:cNvSpPr/>
      </dsp:nvSpPr>
      <dsp:spPr>
        <a:xfrm rot="5400000">
          <a:off x="-138523" y="138620"/>
          <a:ext cx="923490" cy="646443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/>
            <a:t>  </a:t>
          </a:r>
        </a:p>
      </dsp:txBody>
      <dsp:txXfrm rot="-5400000">
        <a:off x="1" y="323319"/>
        <a:ext cx="646443" cy="277047"/>
      </dsp:txXfrm>
    </dsp:sp>
    <dsp:sp modelId="{0EB2EF52-F398-C54C-A0D2-F000D02675C0}">
      <dsp:nvSpPr>
        <dsp:cNvPr id="0" name=""/>
        <dsp:cNvSpPr/>
      </dsp:nvSpPr>
      <dsp:spPr>
        <a:xfrm rot="5400000">
          <a:off x="2478303" y="-1831763"/>
          <a:ext cx="600268" cy="426398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1600" kern="1200"/>
            <a:t>Создаем подробное описание команды, которая необходима для проекта</a:t>
          </a:r>
        </a:p>
      </dsp:txBody>
      <dsp:txXfrm rot="-5400000">
        <a:off x="646443" y="29400"/>
        <a:ext cx="4234686" cy="541662"/>
      </dsp:txXfrm>
    </dsp:sp>
    <dsp:sp modelId="{1CDCE1E6-551A-4441-9C5D-BECDA911FF94}">
      <dsp:nvSpPr>
        <dsp:cNvPr id="0" name=""/>
        <dsp:cNvSpPr/>
      </dsp:nvSpPr>
      <dsp:spPr>
        <a:xfrm rot="5400000">
          <a:off x="-138523" y="868178"/>
          <a:ext cx="923490" cy="646443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/>
            <a:t> </a:t>
          </a:r>
        </a:p>
      </dsp:txBody>
      <dsp:txXfrm rot="-5400000">
        <a:off x="1" y="1052877"/>
        <a:ext cx="646443" cy="277047"/>
      </dsp:txXfrm>
    </dsp:sp>
    <dsp:sp modelId="{FF169EFA-3911-5D41-B011-D12EFD2F7911}">
      <dsp:nvSpPr>
        <dsp:cNvPr id="0" name=""/>
        <dsp:cNvSpPr/>
      </dsp:nvSpPr>
      <dsp:spPr>
        <a:xfrm rot="5400000">
          <a:off x="2478303" y="-1102205"/>
          <a:ext cx="600268" cy="426398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1600" kern="1200"/>
            <a:t> Передаём запрос </a:t>
          </a:r>
          <a:r>
            <a:rPr lang="en-US" sz="1600" kern="1200"/>
            <a:t>AI</a:t>
          </a:r>
          <a:r>
            <a:rPr lang="ru-RU" sz="1600" kern="1200"/>
            <a:t>,написав сообщение в бот</a:t>
          </a:r>
        </a:p>
      </dsp:txBody>
      <dsp:txXfrm rot="-5400000">
        <a:off x="646443" y="758958"/>
        <a:ext cx="4234686" cy="5416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7B106-DF89-EA4C-86A3-70C150564AEF}">
      <dsp:nvSpPr>
        <dsp:cNvPr id="0" name=""/>
        <dsp:cNvSpPr/>
      </dsp:nvSpPr>
      <dsp:spPr>
        <a:xfrm rot="5400000">
          <a:off x="-135458" y="136631"/>
          <a:ext cx="903057" cy="632139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  </a:t>
          </a:r>
        </a:p>
      </dsp:txBody>
      <dsp:txXfrm rot="-5400000">
        <a:off x="2" y="317242"/>
        <a:ext cx="632139" cy="270918"/>
      </dsp:txXfrm>
    </dsp:sp>
    <dsp:sp modelId="{0EB2EF52-F398-C54C-A0D2-F000D02675C0}">
      <dsp:nvSpPr>
        <dsp:cNvPr id="0" name=""/>
        <dsp:cNvSpPr/>
      </dsp:nvSpPr>
      <dsp:spPr>
        <a:xfrm rot="5400000">
          <a:off x="2477792" y="-1844480"/>
          <a:ext cx="586987" cy="42782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1600" kern="1200"/>
            <a:t>Создаем подробное описание команды, которая необходима для проекта</a:t>
          </a:r>
        </a:p>
      </dsp:txBody>
      <dsp:txXfrm rot="-5400000">
        <a:off x="632139" y="29827"/>
        <a:ext cx="4249639" cy="529679"/>
      </dsp:txXfrm>
    </dsp:sp>
    <dsp:sp modelId="{1CDCE1E6-551A-4441-9C5D-BECDA911FF94}">
      <dsp:nvSpPr>
        <dsp:cNvPr id="0" name=""/>
        <dsp:cNvSpPr/>
      </dsp:nvSpPr>
      <dsp:spPr>
        <a:xfrm rot="5400000">
          <a:off x="-135458" y="850046"/>
          <a:ext cx="903057" cy="632139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 </a:t>
          </a:r>
        </a:p>
      </dsp:txBody>
      <dsp:txXfrm rot="-5400000">
        <a:off x="2" y="1030657"/>
        <a:ext cx="632139" cy="270918"/>
      </dsp:txXfrm>
    </dsp:sp>
    <dsp:sp modelId="{FF169EFA-3911-5D41-B011-D12EFD2F7911}">
      <dsp:nvSpPr>
        <dsp:cNvPr id="0" name=""/>
        <dsp:cNvSpPr/>
      </dsp:nvSpPr>
      <dsp:spPr>
        <a:xfrm rot="5400000">
          <a:off x="2477792" y="-1131065"/>
          <a:ext cx="586987" cy="42782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1600" kern="1200"/>
            <a:t> Передаём запрос </a:t>
          </a:r>
          <a:r>
            <a:rPr lang="en-US" sz="1600" kern="1200"/>
            <a:t>AI</a:t>
          </a:r>
          <a:r>
            <a:rPr lang="ru-RU" sz="1600" kern="1200"/>
            <a:t>,написав сообщение в бот</a:t>
          </a:r>
        </a:p>
      </dsp:txBody>
      <dsp:txXfrm rot="-5400000">
        <a:off x="632139" y="743242"/>
        <a:ext cx="4249639" cy="529679"/>
      </dsp:txXfrm>
    </dsp:sp>
    <dsp:sp modelId="{2744D532-1F86-114D-8198-FBEF81A2D600}">
      <dsp:nvSpPr>
        <dsp:cNvPr id="0" name=""/>
        <dsp:cNvSpPr/>
      </dsp:nvSpPr>
      <dsp:spPr>
        <a:xfrm rot="5400000">
          <a:off x="-135458" y="1563461"/>
          <a:ext cx="903057" cy="632139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 </a:t>
          </a:r>
        </a:p>
      </dsp:txBody>
      <dsp:txXfrm rot="-5400000">
        <a:off x="2" y="1744072"/>
        <a:ext cx="632139" cy="270918"/>
      </dsp:txXfrm>
    </dsp:sp>
    <dsp:sp modelId="{62F32ADE-6E51-0C48-AE38-DD78FC1A9A4F}">
      <dsp:nvSpPr>
        <dsp:cNvPr id="0" name=""/>
        <dsp:cNvSpPr/>
      </dsp:nvSpPr>
      <dsp:spPr>
        <a:xfrm rot="5400000">
          <a:off x="2477792" y="-417649"/>
          <a:ext cx="586987" cy="42782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/>
            <a:t>AI </a:t>
          </a:r>
          <a:r>
            <a:rPr lang="ru-RU" sz="1600" kern="1200"/>
            <a:t>анализирует базу знаний</a:t>
          </a:r>
        </a:p>
      </dsp:txBody>
      <dsp:txXfrm rot="-5400000">
        <a:off x="632139" y="1456658"/>
        <a:ext cx="4249639" cy="529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7B106-DF89-EA4C-86A3-70C150564AEF}">
      <dsp:nvSpPr>
        <dsp:cNvPr id="0" name=""/>
        <dsp:cNvSpPr/>
      </dsp:nvSpPr>
      <dsp:spPr>
        <a:xfrm rot="5400000">
          <a:off x="-130220" y="132162"/>
          <a:ext cx="868134" cy="607694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  </a:t>
          </a:r>
        </a:p>
      </dsp:txBody>
      <dsp:txXfrm rot="-5400000">
        <a:off x="0" y="305789"/>
        <a:ext cx="607694" cy="260440"/>
      </dsp:txXfrm>
    </dsp:sp>
    <dsp:sp modelId="{0EB2EF52-F398-C54C-A0D2-F000D02675C0}">
      <dsp:nvSpPr>
        <dsp:cNvPr id="0" name=""/>
        <dsp:cNvSpPr/>
      </dsp:nvSpPr>
      <dsp:spPr>
        <a:xfrm rot="5400000">
          <a:off x="2417016" y="-1807380"/>
          <a:ext cx="564287" cy="41829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1600" kern="1200"/>
            <a:t>Создаем подробное описание команды, которая необходима для проекта</a:t>
          </a:r>
        </a:p>
      </dsp:txBody>
      <dsp:txXfrm rot="-5400000">
        <a:off x="607694" y="29488"/>
        <a:ext cx="4155386" cy="509195"/>
      </dsp:txXfrm>
    </dsp:sp>
    <dsp:sp modelId="{1CDCE1E6-551A-4441-9C5D-BECDA911FF94}">
      <dsp:nvSpPr>
        <dsp:cNvPr id="0" name=""/>
        <dsp:cNvSpPr/>
      </dsp:nvSpPr>
      <dsp:spPr>
        <a:xfrm rot="5400000">
          <a:off x="-130220" y="845975"/>
          <a:ext cx="868134" cy="607694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 </a:t>
          </a:r>
        </a:p>
      </dsp:txBody>
      <dsp:txXfrm rot="-5400000">
        <a:off x="0" y="1019602"/>
        <a:ext cx="607694" cy="260440"/>
      </dsp:txXfrm>
    </dsp:sp>
    <dsp:sp modelId="{FF169EFA-3911-5D41-B011-D12EFD2F7911}">
      <dsp:nvSpPr>
        <dsp:cNvPr id="0" name=""/>
        <dsp:cNvSpPr/>
      </dsp:nvSpPr>
      <dsp:spPr>
        <a:xfrm rot="5400000">
          <a:off x="2417016" y="-1093567"/>
          <a:ext cx="564287" cy="41829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u-RU" sz="1600" kern="1200"/>
            <a:t> Передаём запрос </a:t>
          </a:r>
          <a:r>
            <a:rPr lang="en-US" sz="1600" kern="1200"/>
            <a:t>AI</a:t>
          </a:r>
          <a:r>
            <a:rPr lang="ru-RU" sz="1600" kern="1200"/>
            <a:t>,написав сообщение в бот</a:t>
          </a:r>
        </a:p>
      </dsp:txBody>
      <dsp:txXfrm rot="-5400000">
        <a:off x="607694" y="743301"/>
        <a:ext cx="4155386" cy="509195"/>
      </dsp:txXfrm>
    </dsp:sp>
    <dsp:sp modelId="{2744D532-1F86-114D-8198-FBEF81A2D600}">
      <dsp:nvSpPr>
        <dsp:cNvPr id="0" name=""/>
        <dsp:cNvSpPr/>
      </dsp:nvSpPr>
      <dsp:spPr>
        <a:xfrm rot="5400000">
          <a:off x="-130220" y="1559787"/>
          <a:ext cx="868134" cy="607694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 </a:t>
          </a:r>
        </a:p>
      </dsp:txBody>
      <dsp:txXfrm rot="-5400000">
        <a:off x="0" y="1733414"/>
        <a:ext cx="607694" cy="260440"/>
      </dsp:txXfrm>
    </dsp:sp>
    <dsp:sp modelId="{62F32ADE-6E51-0C48-AE38-DD78FC1A9A4F}">
      <dsp:nvSpPr>
        <dsp:cNvPr id="0" name=""/>
        <dsp:cNvSpPr/>
      </dsp:nvSpPr>
      <dsp:spPr>
        <a:xfrm rot="5400000">
          <a:off x="2417016" y="-379755"/>
          <a:ext cx="564287" cy="41829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/>
            <a:t>AI </a:t>
          </a:r>
          <a:r>
            <a:rPr lang="ru-RU" sz="1600" kern="1200"/>
            <a:t>анализирует базу знаний</a:t>
          </a:r>
        </a:p>
      </dsp:txBody>
      <dsp:txXfrm rot="-5400000">
        <a:off x="607694" y="1457113"/>
        <a:ext cx="4155386" cy="509195"/>
      </dsp:txXfrm>
    </dsp:sp>
    <dsp:sp modelId="{552F6214-6CE7-D74A-A5BE-DC707AD07651}">
      <dsp:nvSpPr>
        <dsp:cNvPr id="0" name=""/>
        <dsp:cNvSpPr/>
      </dsp:nvSpPr>
      <dsp:spPr>
        <a:xfrm rot="5400000">
          <a:off x="-130220" y="2273600"/>
          <a:ext cx="868134" cy="607694"/>
        </a:xfrm>
        <a:prstGeom prst="chevron">
          <a:avLst/>
        </a:prstGeom>
        <a:solidFill>
          <a:srgbClr val="C0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800" kern="1200"/>
        </a:p>
      </dsp:txBody>
      <dsp:txXfrm rot="-5400000">
        <a:off x="0" y="2447227"/>
        <a:ext cx="607694" cy="260440"/>
      </dsp:txXfrm>
    </dsp:sp>
    <dsp:sp modelId="{99E46C1F-539D-EB40-BB4D-11C1FCF4DA58}">
      <dsp:nvSpPr>
        <dsp:cNvPr id="0" name=""/>
        <dsp:cNvSpPr/>
      </dsp:nvSpPr>
      <dsp:spPr>
        <a:xfrm rot="5400000">
          <a:off x="2417016" y="334057"/>
          <a:ext cx="564287" cy="41829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3A25D-238B-4392-BFB4-D4FC2B170504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ru-RU"/>
              <a:t>р</a:t>
            </a:r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BCF57-5195-424C-88FB-5CB28C02D2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62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A498F-1067-7846-953D-D16A9A7820C6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55630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BCF57-5195-424C-88FB-5CB28C02D27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39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BCF57-5195-424C-88FB-5CB28C02D27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2761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A498F-1067-7846-953D-D16A9A7820C6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58389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BCF57-5195-424C-88FB-5CB28C02D27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0591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BCF57-5195-424C-88FB-5CB28C02D27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866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BCF57-5195-424C-88FB-5CB28C02D27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562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5CEE24-D45E-452E-B4C4-0B617F965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9BFE90-08C9-4E93-9373-937D09BF3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526236-C122-4A3A-BA2E-5FA5CC28C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A052E-2272-48DB-B56C-225F965343FA}" type="datetime1">
              <a:rPr lang="ru-RU" smtClean="0"/>
              <a:t>18.12.2023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F40292-01B1-4E67-BCC1-B7EB5EC52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AF21C0-B51C-4BD9-95F3-6332C3C5A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8AD9-C300-D240-9EC2-9B440075D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26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C4A3B7-2D8E-4383-AF30-41855DDB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A4CD23A-7196-40EB-9F06-BE5F47510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C16666-C0D0-4D69-B3B4-0E8D3AA76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9CFE-D47C-4A14-AC4C-9875D43C79DB}" type="datetime1">
              <a:rPr lang="ru-RU" smtClean="0"/>
              <a:t>18.12.2023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D36CFD-380D-45EF-A835-E2C7E088E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2F9FEB-2079-41A0-91F9-C093585B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8AD9-C300-D240-9EC2-9B440075D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938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5CFBAA8-DFCD-4DFE-895F-E979A3874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E513AA4-9AC1-46F1-AF3B-9C9DBED59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F37323-53C0-4ED8-B5A2-9E2F8F2E8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3742D-735C-4497-BCA0-1298067D80D8}" type="datetime1">
              <a:rPr lang="ru-RU" smtClean="0"/>
              <a:t>18.12.2023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DCCBE7-7B49-48A0-A941-5271A84E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7901FD-8455-49FF-80B0-76605309C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8AD9-C300-D240-9EC2-9B440075D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4367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533AF9-E69F-4F7C-B8E2-EE6BE46FC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69FEC1-EEA9-4B9D-A77F-B8F5CAEB6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27D673-EE4B-4D7B-8D81-A582CC53B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27286-3405-4053-8300-D66E9F8FABBE}" type="datetime1">
              <a:rPr lang="ru-RU" smtClean="0"/>
              <a:t>18.12.2023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7A7EE2-E171-4224-B76E-D2DC9E43B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15D03D-739F-4DE5-BB8A-07685590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8AD9-C300-D240-9EC2-9B440075D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310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E8D68E-CA5F-4441-8A10-A61DDD10D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3C9E57-B8EF-4300-96A8-BCA087A26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7B1FCB-D28B-461C-9EF0-2BB393C2D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D1F1-BCC3-44A1-9454-CBFD95BBBE40}" type="datetime1">
              <a:rPr lang="ru-RU" smtClean="0"/>
              <a:t>18.12.2023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171C22-8AE9-4CF3-A80E-06FDF04C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077BBF-9DAF-4DD8-B666-E4E0C003E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8AD9-C300-D240-9EC2-9B440075D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4010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6F143B-64F6-48F3-AA34-36578AAE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66DF88-9533-42F2-9CEB-A448DB8856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A93F5FA-2840-47AD-81DF-5DCE25BF9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9577561-FBD0-4A11-91F3-049EE5035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53606-1754-4A3B-B006-F506B67C3C02}" type="datetime1">
              <a:rPr lang="ru-RU" smtClean="0"/>
              <a:t>18.12.2023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A3C54A7-CA73-4ED8-92A9-738D9F748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D12379-3987-405F-9EF7-C1AE2196F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8AD9-C300-D240-9EC2-9B440075D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16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A2C876-2754-49D0-9155-1E9686319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82D24D-9F6A-4A6D-8E08-E1D80E33A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EBE6D40-6925-4D2F-964B-06267AC5B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54C54B0-6886-457D-AD65-F5A7C0135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121EA23-0960-49DB-80DE-18B3888E13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2874AE1-B0DB-43FF-A141-E7A42E6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9B186-AD7B-4D16-9403-D1418C47BAA4}" type="datetime1">
              <a:rPr lang="ru-RU" smtClean="0"/>
              <a:t>18.12.2023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2BFA080-6939-4ABE-BA26-ACD6251E1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9FCB0B-5EA7-4828-812D-38129424A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8AD9-C300-D240-9EC2-9B440075D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8528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F4BA5-39BD-455B-9204-C13E293C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3505942-3558-4A17-8C2D-ADECB527D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F52DC-0388-4EF4-85CC-6F3D3B91A204}" type="datetime1">
              <a:rPr lang="ru-RU" smtClean="0"/>
              <a:t>18.12.2023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1789FEA-74F1-41F2-A58C-2EACC97B3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DDBA9EC-DE72-47DE-AEAD-617AF88A7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8AD9-C300-D240-9EC2-9B440075D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4022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256A644-59B9-4583-9AE1-F8947FC86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10D6F-3698-44C3-8146-919AEDB7D666}" type="datetime1">
              <a:rPr lang="ru-RU" smtClean="0"/>
              <a:t>18.12.2023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9FF77A8-26C6-4DDF-A436-7290ADEC3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ED8817-4600-4B22-B369-3D32CEDF1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8AD9-C300-D240-9EC2-9B440075D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275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3C7689-F38B-433E-8FA1-4DA445263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EDF7DB-7E27-43E4-A7E4-C37331DA3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F011C1C-2D05-401D-8DC4-A2609A437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346CCF-F40D-4B53-87EF-E26BF95CB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7A384-133A-423B-9EAE-9D097C6A1E59}" type="datetime1">
              <a:rPr lang="ru-RU" smtClean="0"/>
              <a:t>18.12.2023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16C84E-676E-411D-BD0F-AAF2CFCAA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E9CEAD-F47C-4906-913F-0CCCB8F19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8AD9-C300-D240-9EC2-9B440075D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226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18C20A-D1E7-4B88-90D1-7B401ADB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2E98AAA-4165-496C-96D3-A4601C8A7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1AFCF8C-1F98-4496-A86A-3CAC51C9E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9B83B3A-4F7F-469A-9614-253E136D3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3D9EB-E77F-4C4E-ACAC-FA4628F72A6D}" type="datetime1">
              <a:rPr lang="ru-RU" smtClean="0"/>
              <a:t>18.12.2023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EA6D5F-2CF7-4E7B-BBA7-A0AE68098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03BCFE-5D28-468E-9482-4419AFE7D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8AD9-C300-D240-9EC2-9B440075D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2147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6A9EC-990F-4F2F-BD64-80C4EFDDA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EEE971-B7E5-4391-AEDD-75A7A9319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1C320F-4BCE-4864-A968-B90EDC86B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9A2AE-AF6C-4D3D-A115-D40842EC5669}" type="datetime1">
              <a:rPr lang="ru-RU" smtClean="0"/>
              <a:t>18.12.2023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85C15E-42E2-4870-87F7-E303A5830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D372C8-84A8-4933-886F-D4DDAFB80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48AD9-C300-D240-9EC2-9B440075D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71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2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riteriacorp.com/blog/why-hr-spending-will-rise-significantly-in-2022" TargetMode="External"/><Relationship Id="rId3" Type="http://schemas.openxmlformats.org/officeDocument/2006/relationships/hyperlink" Target="https://b2b-marketing.mall-er.com/razrabotka-neyrosetey.html?ysclid=lq9bp952i3639453745" TargetMode="External"/><Relationship Id="rId7" Type="http://schemas.openxmlformats.org/officeDocument/2006/relationships/hyperlink" Target="https://aiserver.ru/#compan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i-studio.io/#rec634984324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hyperlink" Target="https://teamstage.io/teamwork-statistics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appinventiv.com/blog/ai-in-supply-chain-analytics/" TargetMode="External"/><Relationship Id="rId13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hyperlink" Target="https://www.forbes.com/advisor/business/hr-statistics-trends/" TargetMode="External"/><Relationship Id="rId12" Type="http://schemas.openxmlformats.org/officeDocument/2006/relationships/hyperlink" Target="https://www.zavvy.io/blog/ai-performance-management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hyperlink" Target="https://gleematic.com/hr-automation-how-ai-is-changing-the-game/" TargetMode="External"/><Relationship Id="rId5" Type="http://schemas.openxmlformats.org/officeDocument/2006/relationships/image" Target="../media/image12.png"/><Relationship Id="rId15" Type="http://schemas.openxmlformats.org/officeDocument/2006/relationships/image" Target="../media/image44.png"/><Relationship Id="rId10" Type="http://schemas.openxmlformats.org/officeDocument/2006/relationships/hyperlink" Target="https://www.mirapolis.ru/blog/7-sposobov-uluchhit-process-adaptaciy-personala/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s://www.techtarget.com/searchenterpriseai/tip/How-businesses-can-measure-AI-success-with-KPIs" TargetMode="External"/><Relationship Id="rId1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b2b-marketing.mall-er.com/razrabotka-neyrosetey.html?ysclid=lq9bp952i3639453745" TargetMode="External"/><Relationship Id="rId13" Type="http://schemas.openxmlformats.org/officeDocument/2006/relationships/image" Target="../media/image48.png"/><Relationship Id="rId18" Type="http://schemas.openxmlformats.org/officeDocument/2006/relationships/image" Target="../media/image12.png"/><Relationship Id="rId3" Type="http://schemas.openxmlformats.org/officeDocument/2006/relationships/image" Target="../media/image46.png"/><Relationship Id="rId7" Type="http://schemas.openxmlformats.org/officeDocument/2006/relationships/hyperlink" Target="https://www.forbes.com/sites/johnhall/2019/05/09/the-cost-of-turnover-can-kill-your-business-and-make-things-less-fun/?sh=bdaa04879437" TargetMode="External"/><Relationship Id="rId12" Type="http://schemas.openxmlformats.org/officeDocument/2006/relationships/hyperlink" Target="https://www.zavvy.io/blog/ai-performance-management" TargetMode="External"/><Relationship Id="rId17" Type="http://schemas.openxmlformats.org/officeDocument/2006/relationships/image" Target="../media/image1.png"/><Relationship Id="rId2" Type="http://schemas.openxmlformats.org/officeDocument/2006/relationships/image" Target="../media/image45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ckinsey.com/featured-insights/artificial-intelligence/global-ai-survey-ai-proves-its-worth-but-few-scale-impact#/" TargetMode="External"/><Relationship Id="rId11" Type="http://schemas.openxmlformats.org/officeDocument/2006/relationships/hyperlink" Target="https://gleematic.com/hr-automation-how-ai-is-changing-the-game/" TargetMode="External"/><Relationship Id="rId5" Type="http://schemas.openxmlformats.org/officeDocument/2006/relationships/hyperlink" Target="https://ar2021.rzd.ru/download/full-reports/ar_ru_annual-report_pages_rzd_2021.pdf" TargetMode="External"/><Relationship Id="rId15" Type="http://schemas.openxmlformats.org/officeDocument/2006/relationships/image" Target="../media/image50.png"/><Relationship Id="rId10" Type="http://schemas.openxmlformats.org/officeDocument/2006/relationships/hyperlink" Target="https://www.mirapolis.ru/blog/7-sposobov-uluchhit-process-adaptaciy-personala/" TargetMode="External"/><Relationship Id="rId4" Type="http://schemas.openxmlformats.org/officeDocument/2006/relationships/image" Target="../media/image47.png"/><Relationship Id="rId9" Type="http://schemas.openxmlformats.org/officeDocument/2006/relationships/hyperlink" Target="https://www.techtarget.com/searchenterpriseai/tip/How-businesses-can-measure-AI-success-with-KPIs" TargetMode="External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5.pn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tratus.hr/resources/hr-team-size" TargetMode="External"/><Relationship Id="rId13" Type="http://schemas.openxmlformats.org/officeDocument/2006/relationships/hyperlink" Target="https://www.selecthub.com/hris/hr-trends/" TargetMode="External"/><Relationship Id="rId1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hyperlink" Target="https://www.beekeeper.io/blog/top-hr-trends/" TargetMode="External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hyperlink" Target="https://www.bizjournals.com/austin/news/2022/09/09/time-on-hr-tasks-for-business.html" TargetMode="External"/><Relationship Id="rId5" Type="http://schemas.openxmlformats.org/officeDocument/2006/relationships/image" Target="../media/image6.png"/><Relationship Id="rId15" Type="http://schemas.openxmlformats.org/officeDocument/2006/relationships/hyperlink" Target="https://www.shrm.org/resourcesandtools/hr-topics/benefits/pages/employee-dissatisfaction-is-up-driven-by-insufficient-pay-and-burnout.aspx" TargetMode="External"/><Relationship Id="rId10" Type="http://schemas.openxmlformats.org/officeDocument/2006/relationships/hyperlink" Target="https://www.gnapartners.com/resources/infographics/hrs-time-consuming-toll-company" TargetMode="External"/><Relationship Id="rId19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hyperlink" Target="https://www.shrm.org/ResourcesAndTools/hr-topics/behavioral-competencies/business-acumen/Pages/Measuring-HR-Costs.aspx" TargetMode="External"/><Relationship Id="rId14" Type="http://schemas.openxmlformats.org/officeDocument/2006/relationships/hyperlink" Target="https://my.visme.co/editor/b2NWcFE2TUszekwyYSt1SVBkUDdRUT09OjoyYTV2U0pmbWd4QUhEMzZFWW1YMjVBPT0=?template=RjlQNXV3NWNyWVlOeSsyNytEbkNIQT09OjpEZkhFVzVkdW5zRk1oRjg0UkloY2RRPT0%3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12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chart" Target="../charts/chart2.xml"/><Relationship Id="rId5" Type="http://schemas.openxmlformats.org/officeDocument/2006/relationships/image" Target="../media/image14.svg"/><Relationship Id="rId10" Type="http://schemas.openxmlformats.org/officeDocument/2006/relationships/chart" Target="../charts/chart1.xml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0.png"/><Relationship Id="rId7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56000">
              <a:schemeClr val="bg1"/>
            </a:gs>
            <a:gs pos="42000">
              <a:srgbClr val="DF5A53">
                <a:alpha val="49804"/>
              </a:srgbClr>
            </a:gs>
            <a:gs pos="81000">
              <a:srgbClr val="DAE3F3"/>
            </a:gs>
            <a:gs pos="100000">
              <a:srgbClr val="6987AE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530B859-2783-4150-14AD-A622AD27B6A0}"/>
              </a:ext>
            </a:extLst>
          </p:cNvPr>
          <p:cNvSpPr/>
          <p:nvPr/>
        </p:nvSpPr>
        <p:spPr>
          <a:xfrm>
            <a:off x="95919" y="183965"/>
            <a:ext cx="12000161" cy="6537510"/>
          </a:xfrm>
          <a:prstGeom prst="roundRect">
            <a:avLst>
              <a:gd name="adj" fmla="val 6309"/>
            </a:avLst>
          </a:prstGeom>
          <a:solidFill>
            <a:schemeClr val="bg1">
              <a:alpha val="6184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478CF1E-D5D3-621D-CF92-5F6536562CF3}"/>
              </a:ext>
            </a:extLst>
          </p:cNvPr>
          <p:cNvSpPr/>
          <p:nvPr/>
        </p:nvSpPr>
        <p:spPr>
          <a:xfrm>
            <a:off x="233377" y="1299601"/>
            <a:ext cx="4494794" cy="518739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F300A-27E6-FB62-7938-FA8C89EA8F00}"/>
              </a:ext>
            </a:extLst>
          </p:cNvPr>
          <p:cNvSpPr txBox="1"/>
          <p:nvPr/>
        </p:nvSpPr>
        <p:spPr>
          <a:xfrm>
            <a:off x="852883" y="529873"/>
            <a:ext cx="2960713" cy="53091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1350" b="1" dirty="0">
                <a:latin typeface="GT Eesti Text Trial Rg" pitchFamily="2" charset="77"/>
              </a:rPr>
              <a:t>Финал </a:t>
            </a:r>
            <a:r>
              <a:rPr lang="en-GB" sz="1350" b="1" dirty="0">
                <a:latin typeface="GT Eesti Text Trial Rg" pitchFamily="2" charset="77"/>
              </a:rPr>
              <a:t>Challenge &gt;&gt; Cup Moscow 2023 </a:t>
            </a:r>
            <a:r>
              <a:rPr lang="en-GB" sz="1500" b="1" dirty="0">
                <a:latin typeface="GT Eesti Text Trial Rg" pitchFamily="2" charset="77"/>
              </a:rPr>
              <a:t>HSE Sharks</a:t>
            </a:r>
            <a:endParaRPr lang="en-GB" sz="1350" dirty="0">
              <a:latin typeface="GT Eesti Text Trial Rg" pitchFamily="2" charset="77"/>
            </a:endParaRP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B22BF4B-6238-C239-FC14-A0FF4059B0AB}"/>
              </a:ext>
            </a:extLst>
          </p:cNvPr>
          <p:cNvSpPr txBox="1">
            <a:spLocks/>
          </p:cNvSpPr>
          <p:nvPr/>
        </p:nvSpPr>
        <p:spPr>
          <a:xfrm>
            <a:off x="601025" y="3967245"/>
            <a:ext cx="3111004" cy="225728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>
                <a:solidFill>
                  <a:srgbClr val="C00000"/>
                </a:solidFill>
                <a:latin typeface="Ubuntu" panose="020B0504030602030204" pitchFamily="34" charset="0"/>
              </a:rPr>
              <a:t>Состав команды:</a:t>
            </a:r>
          </a:p>
          <a:p>
            <a:pPr marL="0" indent="0">
              <a:buNone/>
            </a:pPr>
            <a:r>
              <a:rPr lang="ru-RU" sz="1800" dirty="0">
                <a:latin typeface="Ubuntu" panose="020B0504030602030204" pitchFamily="34" charset="0"/>
              </a:rPr>
              <a:t>Калинин Никита</a:t>
            </a:r>
          </a:p>
          <a:p>
            <a:pPr marL="0" indent="0">
              <a:buNone/>
            </a:pPr>
            <a:r>
              <a:rPr lang="ru-RU" sz="1800" dirty="0">
                <a:latin typeface="Ubuntu" panose="020B0504030602030204" pitchFamily="34" charset="0"/>
              </a:rPr>
              <a:t>Болотникова Елизавета</a:t>
            </a:r>
          </a:p>
          <a:p>
            <a:pPr marL="0" indent="0">
              <a:buNone/>
            </a:pPr>
            <a:r>
              <a:rPr lang="ru-RU" sz="1800" dirty="0">
                <a:latin typeface="Ubuntu" panose="020B0504030602030204" pitchFamily="34" charset="0"/>
              </a:rPr>
              <a:t>Лебедева Анна </a:t>
            </a:r>
          </a:p>
          <a:p>
            <a:pPr marL="0" indent="0">
              <a:buNone/>
            </a:pPr>
            <a:r>
              <a:rPr lang="ru-RU" sz="1800" dirty="0">
                <a:latin typeface="Ubuntu" panose="020B0504030602030204" pitchFamily="34" charset="0"/>
              </a:rPr>
              <a:t>Потехин Даниил </a:t>
            </a:r>
          </a:p>
          <a:p>
            <a:pPr marL="0" indent="0">
              <a:buNone/>
            </a:pPr>
            <a:r>
              <a:rPr lang="ru-RU" sz="1800" dirty="0">
                <a:latin typeface="Ubuntu" panose="020B0504030602030204" pitchFamily="34" charset="0"/>
              </a:rPr>
              <a:t>Никитина Мария </a:t>
            </a:r>
            <a:endParaRPr lang="ru-RU" sz="1800" dirty="0">
              <a:latin typeface="RussianRailGPro"/>
            </a:endParaRPr>
          </a:p>
          <a:p>
            <a:pPr marL="0" indent="0" algn="ctr">
              <a:buNone/>
            </a:pPr>
            <a:endParaRPr lang="ru-RU" sz="1800" dirty="0">
              <a:latin typeface="RussianRailGPro"/>
            </a:endParaRPr>
          </a:p>
          <a:p>
            <a:pPr marL="0" indent="0" algn="ctr">
              <a:buNone/>
            </a:pPr>
            <a:endParaRPr lang="ru-RU" sz="1800" dirty="0">
              <a:latin typeface="RussianRailGPro"/>
            </a:endParaRPr>
          </a:p>
        </p:txBody>
      </p:sp>
      <p:pic>
        <p:nvPicPr>
          <p:cNvPr id="8" name="Picture 45" descr="A red and black logo&#10;&#10;Description automatically generated">
            <a:extLst>
              <a:ext uri="{FF2B5EF4-FFF2-40B4-BE49-F238E27FC236}">
                <a16:creationId xmlns:a16="http://schemas.microsoft.com/office/drawing/2014/main" id="{FE280A8B-86E4-239C-E291-F9DD2321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239" y="249874"/>
            <a:ext cx="727821" cy="333788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2C6EA02-CBE3-BF7E-7712-C281E2998D32}"/>
              </a:ext>
            </a:extLst>
          </p:cNvPr>
          <p:cNvSpPr txBox="1">
            <a:spLocks/>
          </p:cNvSpPr>
          <p:nvPr/>
        </p:nvSpPr>
        <p:spPr>
          <a:xfrm>
            <a:off x="601025" y="1836323"/>
            <a:ext cx="3598074" cy="1892109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Ubuntu" panose="020B0504030602030204" pitchFamily="34" charset="0"/>
              </a:rPr>
              <a:t>Инициативы по внедрению ИИ в </a:t>
            </a:r>
            <a:r>
              <a:rPr lang="en-US" sz="3200" b="1" dirty="0">
                <a:latin typeface="Ubuntu" panose="020B0504030602030204" pitchFamily="34" charset="0"/>
              </a:rPr>
              <a:t>HR </a:t>
            </a:r>
            <a:r>
              <a:rPr lang="ru-RU" sz="3200" b="1" dirty="0">
                <a:latin typeface="Ubuntu" panose="020B0504030602030204" pitchFamily="34" charset="0"/>
              </a:rPr>
              <a:t>процессы РЖД </a:t>
            </a:r>
            <a:endParaRPr lang="ru-RU" sz="3200" b="1" dirty="0">
              <a:latin typeface="+mn-lt"/>
            </a:endParaRPr>
          </a:p>
        </p:txBody>
      </p:sp>
      <p:pic>
        <p:nvPicPr>
          <p:cNvPr id="9" name="Google Shape;18;p3">
            <a:extLst>
              <a:ext uri="{FF2B5EF4-FFF2-40B4-BE49-F238E27FC236}">
                <a16:creationId xmlns:a16="http://schemas.microsoft.com/office/drawing/2014/main" id="{53CEFD07-0642-CCC2-25F1-9EA3D4DFAC8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5214" y="321663"/>
            <a:ext cx="417214" cy="25175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4160F910-7210-A884-D470-697FE3871967}"/>
              </a:ext>
            </a:extLst>
          </p:cNvPr>
          <p:cNvSpPr/>
          <p:nvPr/>
        </p:nvSpPr>
        <p:spPr>
          <a:xfrm>
            <a:off x="6649671" y="666145"/>
            <a:ext cx="4689446" cy="4616848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AutoShape 4" descr="РЖД лого ПНГ на Прозрачном Фоне • Скачать PNG РЖД лого">
            <a:extLst>
              <a:ext uri="{FF2B5EF4-FFF2-40B4-BE49-F238E27FC236}">
                <a16:creationId xmlns:a16="http://schemas.microsoft.com/office/drawing/2014/main" id="{896B8B38-B29C-33D1-C569-685EC95239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68922" y="1883115"/>
            <a:ext cx="237731" cy="23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Picture 45" descr="A red and black logo&#10;&#10;Description automatically generated">
            <a:extLst>
              <a:ext uri="{FF2B5EF4-FFF2-40B4-BE49-F238E27FC236}">
                <a16:creationId xmlns:a16="http://schemas.microsoft.com/office/drawing/2014/main" id="{1AA502E3-283E-CC4A-6E7D-9CAB2300A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102" y="4568478"/>
            <a:ext cx="3990221" cy="182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74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8">
            <a:extLst>
              <a:ext uri="{FF2B5EF4-FFF2-40B4-BE49-F238E27FC236}">
                <a16:creationId xmlns:a16="http://schemas.microsoft.com/office/drawing/2014/main" id="{0E86F952-433D-C6BD-B093-2955AB758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97"/>
          <a:stretch/>
        </p:blipFill>
        <p:spPr bwMode="auto">
          <a:xfrm>
            <a:off x="-1" y="331074"/>
            <a:ext cx="2011017" cy="185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>
            <a:extLst>
              <a:ext uri="{FF2B5EF4-FFF2-40B4-BE49-F238E27FC236}">
                <a16:creationId xmlns:a16="http://schemas.microsoft.com/office/drawing/2014/main" id="{79D69A6B-76F9-6BD2-9F58-A0F1E0032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101754"/>
            <a:ext cx="2102830" cy="130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03D9BBE6-C478-72F3-D0E8-4B6F0E09C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6"/>
          <a:stretch/>
        </p:blipFill>
        <p:spPr bwMode="auto">
          <a:xfrm>
            <a:off x="10085574" y="690713"/>
            <a:ext cx="2353091" cy="185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>
            <a:extLst>
              <a:ext uri="{FF2B5EF4-FFF2-40B4-BE49-F238E27FC236}">
                <a16:creationId xmlns:a16="http://schemas.microsoft.com/office/drawing/2014/main" id="{A2A0D7C3-F466-DC9B-9CC5-E9A0C20B3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0"/>
          <a:stretch/>
        </p:blipFill>
        <p:spPr bwMode="auto">
          <a:xfrm>
            <a:off x="10179127" y="3199163"/>
            <a:ext cx="2012873" cy="140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0">
            <a:extLst>
              <a:ext uri="{FF2B5EF4-FFF2-40B4-BE49-F238E27FC236}">
                <a16:creationId xmlns:a16="http://schemas.microsoft.com/office/drawing/2014/main" id="{5A136ECB-78D4-D439-FA66-79CFE7843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575" y="5250957"/>
            <a:ext cx="2267268" cy="140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 descr="Изображение выглядит как текст, снимок экрана, Печать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39C04FB-5C4A-7327-3A56-6BF3FFC4A6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7098" y="0"/>
            <a:ext cx="811780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ACCA08-E2AC-6073-2C79-DB52C84A4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587" y="2943460"/>
            <a:ext cx="2125455" cy="13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Рисунок 34" descr="Изображение выглядит как текст, снимок экрана, веб-страница, Веб-сайт&#10;&#10;Автоматически созданное описание">
            <a:extLst>
              <a:ext uri="{FF2B5EF4-FFF2-40B4-BE49-F238E27FC236}">
                <a16:creationId xmlns:a16="http://schemas.microsoft.com/office/drawing/2014/main" id="{95D6AAA3-12DD-C447-82A3-26AEA1919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33" y="927510"/>
            <a:ext cx="6292375" cy="54420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A8C2B57-B814-6737-BC70-64D14136E0D0}"/>
              </a:ext>
            </a:extLst>
          </p:cNvPr>
          <p:cNvSpPr txBox="1"/>
          <p:nvPr/>
        </p:nvSpPr>
        <p:spPr>
          <a:xfrm flipH="1">
            <a:off x="7481733" y="3652976"/>
            <a:ext cx="45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F63D42-F92F-8C11-837C-2BF4A806528E}"/>
              </a:ext>
            </a:extLst>
          </p:cNvPr>
          <p:cNvSpPr txBox="1"/>
          <p:nvPr/>
        </p:nvSpPr>
        <p:spPr>
          <a:xfrm flipH="1">
            <a:off x="7481733" y="3811635"/>
            <a:ext cx="45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E5C486-7803-63B1-4DDE-6BF698E95249}"/>
              </a:ext>
            </a:extLst>
          </p:cNvPr>
          <p:cNvSpPr txBox="1"/>
          <p:nvPr/>
        </p:nvSpPr>
        <p:spPr>
          <a:xfrm flipH="1">
            <a:off x="7504592" y="4769384"/>
            <a:ext cx="45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6FC2F0-F0BE-2FDF-67B0-D9E1C02CC8EC}"/>
              </a:ext>
            </a:extLst>
          </p:cNvPr>
          <p:cNvSpPr txBox="1"/>
          <p:nvPr/>
        </p:nvSpPr>
        <p:spPr>
          <a:xfrm rot="10800000" flipV="1">
            <a:off x="1066896" y="5539713"/>
            <a:ext cx="2555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100" u="sng">
                <a:solidFill>
                  <a:srgbClr val="5CA7F9"/>
                </a:solidFill>
              </a:rPr>
              <a:t>https://</a:t>
            </a:r>
            <a:r>
              <a:rPr lang="en" sz="1100" u="sng" err="1">
                <a:solidFill>
                  <a:srgbClr val="5CA7F9"/>
                </a:solidFill>
              </a:rPr>
              <a:t>www.rzd</a:t>
            </a:r>
            <a:r>
              <a:rPr lang="ru-RU" sz="1100" u="sng">
                <a:solidFill>
                  <a:srgbClr val="5CA7F9"/>
                </a:solidFill>
              </a:rPr>
              <a:t>.</a:t>
            </a:r>
            <a:r>
              <a:rPr lang="en-US" sz="1100" u="sng">
                <a:solidFill>
                  <a:srgbClr val="5CA7F9"/>
                </a:solidFill>
              </a:rPr>
              <a:t>teams237</a:t>
            </a:r>
            <a:r>
              <a:rPr lang="en" sz="1100" u="sng">
                <a:solidFill>
                  <a:srgbClr val="5CA7F9"/>
                </a:solidFill>
              </a:rPr>
              <a:t>.</a:t>
            </a:r>
            <a:r>
              <a:rPr lang="en" sz="1100" u="sng" err="1">
                <a:solidFill>
                  <a:srgbClr val="5CA7F9"/>
                </a:solidFill>
              </a:rPr>
              <a:t>ru</a:t>
            </a:r>
            <a:r>
              <a:rPr lang="en" sz="1100" u="sng">
                <a:solidFill>
                  <a:srgbClr val="5CA7F9"/>
                </a:solidFill>
              </a:rPr>
              <a:t>/</a:t>
            </a:r>
            <a:endParaRPr lang="ru-RU" sz="1100" u="sng">
              <a:solidFill>
                <a:srgbClr val="5CA7F9"/>
              </a:solidFill>
            </a:endParaRPr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5381FD5A-BF26-2ABA-36E8-195CD084A6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0500058"/>
              </p:ext>
            </p:extLst>
          </p:nvPr>
        </p:nvGraphicFramePr>
        <p:xfrm>
          <a:off x="7138492" y="3469089"/>
          <a:ext cx="4790627" cy="3013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768F892-B31D-3668-2008-FF9878A16960}"/>
              </a:ext>
            </a:extLst>
          </p:cNvPr>
          <p:cNvSpPr txBox="1"/>
          <p:nvPr/>
        </p:nvSpPr>
        <p:spPr>
          <a:xfrm flipH="1">
            <a:off x="7313686" y="3575777"/>
            <a:ext cx="45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36A7AC-39F2-CC83-2018-4D49180628A1}"/>
              </a:ext>
            </a:extLst>
          </p:cNvPr>
          <p:cNvSpPr txBox="1"/>
          <p:nvPr/>
        </p:nvSpPr>
        <p:spPr>
          <a:xfrm flipH="1">
            <a:off x="7313551" y="4283833"/>
            <a:ext cx="45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CB68D5-DC0A-9BC2-8351-B0D32E3474DC}"/>
              </a:ext>
            </a:extLst>
          </p:cNvPr>
          <p:cNvSpPr txBox="1"/>
          <p:nvPr/>
        </p:nvSpPr>
        <p:spPr>
          <a:xfrm flipH="1">
            <a:off x="7306949" y="5004811"/>
            <a:ext cx="45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828515-E0B2-E361-677C-2C79CEEB3917}"/>
              </a:ext>
            </a:extLst>
          </p:cNvPr>
          <p:cNvSpPr txBox="1"/>
          <p:nvPr/>
        </p:nvSpPr>
        <p:spPr>
          <a:xfrm flipH="1">
            <a:off x="7257364" y="5712697"/>
            <a:ext cx="45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DAC76E-7766-DDFC-F3ED-5812151B8C52}"/>
              </a:ext>
            </a:extLst>
          </p:cNvPr>
          <p:cNvSpPr txBox="1"/>
          <p:nvPr/>
        </p:nvSpPr>
        <p:spPr>
          <a:xfrm>
            <a:off x="7383962" y="5593404"/>
            <a:ext cx="48388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ru-RU" sz="1600"/>
              <a:t>Выдает ссылку на составленную им базу команд</a:t>
            </a:r>
          </a:p>
        </p:txBody>
      </p:sp>
      <p:sp>
        <p:nvSpPr>
          <p:cNvPr id="34" name="Скругленный прямоугольник 33">
            <a:extLst>
              <a:ext uri="{FF2B5EF4-FFF2-40B4-BE49-F238E27FC236}">
                <a16:creationId xmlns:a16="http://schemas.microsoft.com/office/drawing/2014/main" id="{AD368094-2DCA-98C5-C536-A9D8CD58D77F}"/>
              </a:ext>
            </a:extLst>
          </p:cNvPr>
          <p:cNvSpPr/>
          <p:nvPr/>
        </p:nvSpPr>
        <p:spPr>
          <a:xfrm>
            <a:off x="7555312" y="932695"/>
            <a:ext cx="4173415" cy="19181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6" name="Скругленная соединительная линия 35">
            <a:extLst>
              <a:ext uri="{FF2B5EF4-FFF2-40B4-BE49-F238E27FC236}">
                <a16:creationId xmlns:a16="http://schemas.microsoft.com/office/drawing/2014/main" id="{A72997F3-4312-3C06-F526-86406F77178D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V="1">
            <a:off x="6547136" y="1891746"/>
            <a:ext cx="1008177" cy="992814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7903EAD-E62A-9B80-7AA1-34C28E5E2A45}"/>
              </a:ext>
            </a:extLst>
          </p:cNvPr>
          <p:cNvSpPr txBox="1">
            <a:spLocks/>
          </p:cNvSpPr>
          <p:nvPr/>
        </p:nvSpPr>
        <p:spPr>
          <a:xfrm>
            <a:off x="7659082" y="1063680"/>
            <a:ext cx="4173415" cy="1656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/>
              <a:t>На основе базы знаний,</a:t>
            </a:r>
            <a:r>
              <a:rPr lang="en-US" sz="1800"/>
              <a:t> </a:t>
            </a:r>
            <a:r>
              <a:rPr lang="ru-RU" sz="1800"/>
              <a:t>составлен</a:t>
            </a:r>
            <a:r>
              <a:rPr lang="en-US" sz="1800" err="1"/>
              <a:t>н</a:t>
            </a:r>
            <a:r>
              <a:rPr lang="ru-RU" sz="1800"/>
              <a:t>ой 1С, наш </a:t>
            </a:r>
            <a:r>
              <a:rPr lang="en-US" sz="1800"/>
              <a:t>AI</a:t>
            </a:r>
            <a:r>
              <a:rPr lang="ru-RU" sz="1800"/>
              <a:t> будет определять подходящий состав команды для работы над проектом по конкретному запросу введённому в чат бот</a:t>
            </a:r>
            <a:endParaRPr lang="en-RU" sz="1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E9BEE2-AB8D-0A06-1748-F8A986FDB48E}"/>
              </a:ext>
            </a:extLst>
          </p:cNvPr>
          <p:cNvSpPr txBox="1"/>
          <p:nvPr/>
        </p:nvSpPr>
        <p:spPr>
          <a:xfrm>
            <a:off x="2008883" y="23800"/>
            <a:ext cx="161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Анализ рынка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2485D7-F43C-0356-A7FD-7101E85CCC64}"/>
              </a:ext>
            </a:extLst>
          </p:cNvPr>
          <p:cNvSpPr txBox="1"/>
          <p:nvPr/>
        </p:nvSpPr>
        <p:spPr>
          <a:xfrm>
            <a:off x="1207054" y="22222"/>
            <a:ext cx="105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Резюме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92B9BD3A-3BAB-139F-19B7-DAA18D8B54F1}"/>
              </a:ext>
            </a:extLst>
          </p:cNvPr>
          <p:cNvSpPr txBox="1"/>
          <p:nvPr/>
        </p:nvSpPr>
        <p:spPr>
          <a:xfrm>
            <a:off x="7785399" y="46345"/>
            <a:ext cx="1991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Финансы и риски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32" name="TextBox 5">
            <a:extLst>
              <a:ext uri="{FF2B5EF4-FFF2-40B4-BE49-F238E27FC236}">
                <a16:creationId xmlns:a16="http://schemas.microsoft.com/office/drawing/2014/main" id="{81B3E2EF-B26D-B449-BD06-5459424A7AC0}"/>
              </a:ext>
            </a:extLst>
          </p:cNvPr>
          <p:cNvSpPr txBox="1"/>
          <p:nvPr/>
        </p:nvSpPr>
        <p:spPr>
          <a:xfrm>
            <a:off x="3293221" y="20490"/>
            <a:ext cx="211262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rgbClr val="C00000"/>
                </a:solidFill>
                <a:latin typeface="Ubuntu" panose="020B0504030602030204" pitchFamily="34" charset="0"/>
              </a:rPr>
              <a:t>Общая концепция </a:t>
            </a:r>
            <a:endParaRPr lang="en-US" sz="1400">
              <a:solidFill>
                <a:srgbClr val="C00000"/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09D01917-EE33-01C1-A3D2-01938F14BFE1}"/>
              </a:ext>
            </a:extLst>
          </p:cNvPr>
          <p:cNvSpPr txBox="1"/>
          <p:nvPr/>
        </p:nvSpPr>
        <p:spPr>
          <a:xfrm>
            <a:off x="9472319" y="37854"/>
            <a:ext cx="1248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Команда 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141ADC-48AC-CB06-1249-0FA8C9C3EDE9}"/>
              </a:ext>
            </a:extLst>
          </p:cNvPr>
          <p:cNvSpPr txBox="1"/>
          <p:nvPr/>
        </p:nvSpPr>
        <p:spPr>
          <a:xfrm>
            <a:off x="4870486" y="38064"/>
            <a:ext cx="197116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Описание 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MVP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cxnSp>
        <p:nvCxnSpPr>
          <p:cNvPr id="39" name="Прямая соединительная линия 5">
            <a:extLst>
              <a:ext uri="{FF2B5EF4-FFF2-40B4-BE49-F238E27FC236}">
                <a16:creationId xmlns:a16="http://schemas.microsoft.com/office/drawing/2014/main" id="{77337EEA-91D6-7BCD-E4DB-2D9FF97231C6}"/>
              </a:ext>
            </a:extLst>
          </p:cNvPr>
          <p:cNvCxnSpPr/>
          <p:nvPr/>
        </p:nvCxnSpPr>
        <p:spPr>
          <a:xfrm>
            <a:off x="0" y="773966"/>
            <a:ext cx="12192000" cy="0"/>
          </a:xfrm>
          <a:prstGeom prst="line">
            <a:avLst/>
          </a:prstGeom>
          <a:ln w="28575">
            <a:solidFill>
              <a:srgbClr val="B70E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45" descr="A red and black logo&#10;&#10;Description automatically generated">
            <a:extLst>
              <a:ext uri="{FF2B5EF4-FFF2-40B4-BE49-F238E27FC236}">
                <a16:creationId xmlns:a16="http://schemas.microsoft.com/office/drawing/2014/main" id="{7EF65524-D7BE-BA15-B4F3-2A7FADB9BE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30" y="23083"/>
            <a:ext cx="727821" cy="333788"/>
          </a:xfrm>
          <a:prstGeom prst="rect">
            <a:avLst/>
          </a:prstGeom>
        </p:spPr>
      </p:pic>
      <p:sp>
        <p:nvSpPr>
          <p:cNvPr id="41" name="TextBox 3">
            <a:extLst>
              <a:ext uri="{FF2B5EF4-FFF2-40B4-BE49-F238E27FC236}">
                <a16:creationId xmlns:a16="http://schemas.microsoft.com/office/drawing/2014/main" id="{DDE26087-D0FF-7FF0-A13D-FA6F29BC759D}"/>
              </a:ext>
            </a:extLst>
          </p:cNvPr>
          <p:cNvSpPr txBox="1"/>
          <p:nvPr/>
        </p:nvSpPr>
        <p:spPr>
          <a:xfrm>
            <a:off x="6305581" y="41283"/>
            <a:ext cx="190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План развития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42" name="TextBox 16">
            <a:extLst>
              <a:ext uri="{FF2B5EF4-FFF2-40B4-BE49-F238E27FC236}">
                <a16:creationId xmlns:a16="http://schemas.microsoft.com/office/drawing/2014/main" id="{B4AB5189-8A81-4592-D8AF-BC40B303F851}"/>
              </a:ext>
            </a:extLst>
          </p:cNvPr>
          <p:cNvSpPr txBox="1"/>
          <p:nvPr/>
        </p:nvSpPr>
        <p:spPr>
          <a:xfrm>
            <a:off x="10383638" y="36523"/>
            <a:ext cx="1746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Приложение 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cxnSp>
        <p:nvCxnSpPr>
          <p:cNvPr id="43" name="Straight Connector 10">
            <a:extLst>
              <a:ext uri="{FF2B5EF4-FFF2-40B4-BE49-F238E27FC236}">
                <a16:creationId xmlns:a16="http://schemas.microsoft.com/office/drawing/2014/main" id="{4F01A87E-65C1-4C89-2C53-4D9CCC3DCC6F}"/>
              </a:ext>
            </a:extLst>
          </p:cNvPr>
          <p:cNvCxnSpPr>
            <a:cxnSpLocks/>
          </p:cNvCxnSpPr>
          <p:nvPr/>
        </p:nvCxnSpPr>
        <p:spPr>
          <a:xfrm>
            <a:off x="0" y="421800"/>
            <a:ext cx="4292600" cy="0"/>
          </a:xfrm>
          <a:prstGeom prst="line">
            <a:avLst/>
          </a:prstGeom>
          <a:ln w="28575">
            <a:solidFill>
              <a:srgbClr val="0744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16" descr="A red location pin with a black circle&#10;&#10;Description automatically generated">
            <a:extLst>
              <a:ext uri="{FF2B5EF4-FFF2-40B4-BE49-F238E27FC236}">
                <a16:creationId xmlns:a16="http://schemas.microsoft.com/office/drawing/2014/main" id="{9EC7EF90-1E4B-9E75-9480-FDE22368CA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9007" y="293375"/>
            <a:ext cx="254186" cy="254186"/>
          </a:xfrm>
          <a:prstGeom prst="rect">
            <a:avLst/>
          </a:prstGeom>
        </p:spPr>
      </p:pic>
      <p:cxnSp>
        <p:nvCxnSpPr>
          <p:cNvPr id="45" name="Straight Connector 18">
            <a:extLst>
              <a:ext uri="{FF2B5EF4-FFF2-40B4-BE49-F238E27FC236}">
                <a16:creationId xmlns:a16="http://schemas.microsoft.com/office/drawing/2014/main" id="{6C738413-1C87-6D94-BE6C-6E6318A842FB}"/>
              </a:ext>
            </a:extLst>
          </p:cNvPr>
          <p:cNvCxnSpPr>
            <a:cxnSpLocks/>
          </p:cNvCxnSpPr>
          <p:nvPr/>
        </p:nvCxnSpPr>
        <p:spPr>
          <a:xfrm>
            <a:off x="4419600" y="420468"/>
            <a:ext cx="777768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6E0CE70-2A24-2242-754D-21702B4239D8}"/>
              </a:ext>
            </a:extLst>
          </p:cNvPr>
          <p:cNvSpPr txBox="1"/>
          <p:nvPr/>
        </p:nvSpPr>
        <p:spPr>
          <a:xfrm>
            <a:off x="1154198" y="452532"/>
            <a:ext cx="9883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/>
              <a:t>Чат-бот со встроенным </a:t>
            </a:r>
            <a:r>
              <a:rPr lang="ru-RU" sz="1400" b="1" err="1"/>
              <a:t>A</a:t>
            </a:r>
            <a:r>
              <a:rPr lang="en-US" sz="1400" b="1"/>
              <a:t>I </a:t>
            </a:r>
            <a:r>
              <a:rPr lang="ru-RU" sz="1400" b="1"/>
              <a:t>сможет создавать команды для проектов и составлять оптимальные расписания </a:t>
            </a:r>
          </a:p>
        </p:txBody>
      </p:sp>
      <p:sp>
        <p:nvSpPr>
          <p:cNvPr id="22" name="Номер слайда 17">
            <a:extLst>
              <a:ext uri="{FF2B5EF4-FFF2-40B4-BE49-F238E27FC236}">
                <a16:creationId xmlns:a16="http://schemas.microsoft.com/office/drawing/2014/main" id="{FD8697C1-8129-AAF7-59B1-DB9E399BF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8761" y="6413556"/>
            <a:ext cx="2743200" cy="365125"/>
          </a:xfrm>
        </p:spPr>
        <p:txBody>
          <a:bodyPr/>
          <a:lstStyle/>
          <a:p>
            <a:fld id="{2AB48AD9-C300-D240-9EC2-9B440075D4C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577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Человеческое лицо, снимок экрана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015CF413-AF19-1E23-8C16-8A607AFB4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73"/>
          <a:stretch/>
        </p:blipFill>
        <p:spPr>
          <a:xfrm>
            <a:off x="202822" y="836241"/>
            <a:ext cx="5987019" cy="4340542"/>
          </a:xfrm>
          <a:prstGeom prst="rect">
            <a:avLst/>
          </a:prstGeom>
        </p:spPr>
      </p:pic>
      <p:cxnSp>
        <p:nvCxnSpPr>
          <p:cNvPr id="20" name="Скругленная соединительная линия 19">
            <a:extLst>
              <a:ext uri="{FF2B5EF4-FFF2-40B4-BE49-F238E27FC236}">
                <a16:creationId xmlns:a16="http://schemas.microsoft.com/office/drawing/2014/main" id="{C30C1ABC-70A9-FD06-64D9-4DD4D1FB9C4F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 flipV="1">
            <a:off x="5170179" y="4528139"/>
            <a:ext cx="1835612" cy="448225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кругленная соединительная линия 25">
            <a:extLst>
              <a:ext uri="{FF2B5EF4-FFF2-40B4-BE49-F238E27FC236}">
                <a16:creationId xmlns:a16="http://schemas.microsoft.com/office/drawing/2014/main" id="{59781637-4C19-684D-4246-63566C60A41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23798" y="2695193"/>
            <a:ext cx="991699" cy="219865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9F2E66D0-F4D4-B752-CB9E-4B8BE0255F6E}"/>
              </a:ext>
            </a:extLst>
          </p:cNvPr>
          <p:cNvSpPr/>
          <p:nvPr/>
        </p:nvSpPr>
        <p:spPr>
          <a:xfrm>
            <a:off x="6958740" y="2335644"/>
            <a:ext cx="5124046" cy="64293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Скругленный прямоугольник 34">
            <a:extLst>
              <a:ext uri="{FF2B5EF4-FFF2-40B4-BE49-F238E27FC236}">
                <a16:creationId xmlns:a16="http://schemas.microsoft.com/office/drawing/2014/main" id="{D562DC5B-FFF5-D7D4-F561-4D88CA0FF52A}"/>
              </a:ext>
            </a:extLst>
          </p:cNvPr>
          <p:cNvSpPr/>
          <p:nvPr/>
        </p:nvSpPr>
        <p:spPr>
          <a:xfrm>
            <a:off x="7005791" y="3081179"/>
            <a:ext cx="5109487" cy="64293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7" name="Скругленная соединительная линия 36">
            <a:extLst>
              <a:ext uri="{FF2B5EF4-FFF2-40B4-BE49-F238E27FC236}">
                <a16:creationId xmlns:a16="http://schemas.microsoft.com/office/drawing/2014/main" id="{78FCB50F-DD20-5002-E474-092606889854}"/>
              </a:ext>
            </a:extLst>
          </p:cNvPr>
          <p:cNvCxnSpPr>
            <a:cxnSpLocks/>
            <a:stCxn id="45" idx="1"/>
          </p:cNvCxnSpPr>
          <p:nvPr/>
        </p:nvCxnSpPr>
        <p:spPr>
          <a:xfrm rot="10800000" flipV="1">
            <a:off x="6054107" y="1612223"/>
            <a:ext cx="847957" cy="552346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6659DD4-E77A-2DDA-0879-BF9BE80969AD}"/>
              </a:ext>
            </a:extLst>
          </p:cNvPr>
          <p:cNvSpPr txBox="1"/>
          <p:nvPr/>
        </p:nvSpPr>
        <p:spPr>
          <a:xfrm>
            <a:off x="7257364" y="2381902"/>
            <a:ext cx="45769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/>
              <a:t>Более подробный анализ команды будет доступен при нажатии на кнопку</a:t>
            </a:r>
          </a:p>
          <a:p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0ACA8C-05B0-2AA7-2BB6-84280F741F01}"/>
              </a:ext>
            </a:extLst>
          </p:cNvPr>
          <p:cNvSpPr txBox="1"/>
          <p:nvPr/>
        </p:nvSpPr>
        <p:spPr>
          <a:xfrm>
            <a:off x="6944348" y="2368035"/>
            <a:ext cx="230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15B38C-FBE1-A9F2-CEFD-D5A31DC5C793}"/>
              </a:ext>
            </a:extLst>
          </p:cNvPr>
          <p:cNvSpPr txBox="1"/>
          <p:nvPr/>
        </p:nvSpPr>
        <p:spPr>
          <a:xfrm>
            <a:off x="6902063" y="1319835"/>
            <a:ext cx="574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>
                <a:solidFill>
                  <a:srgbClr val="C00000"/>
                </a:solidFill>
              </a:rPr>
              <a:t>1</a:t>
            </a:r>
            <a:endParaRPr lang="ru-RU" sz="3200"/>
          </a:p>
        </p:txBody>
      </p:sp>
      <p:sp>
        <p:nvSpPr>
          <p:cNvPr id="46" name="Скругленный прямоугольник 45">
            <a:extLst>
              <a:ext uri="{FF2B5EF4-FFF2-40B4-BE49-F238E27FC236}">
                <a16:creationId xmlns:a16="http://schemas.microsoft.com/office/drawing/2014/main" id="{E8470430-FF57-754F-6D3D-F72240AEEA79}"/>
              </a:ext>
            </a:extLst>
          </p:cNvPr>
          <p:cNvSpPr/>
          <p:nvPr/>
        </p:nvSpPr>
        <p:spPr>
          <a:xfrm>
            <a:off x="6952100" y="909659"/>
            <a:ext cx="5159470" cy="12983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09272C-FC1E-00D8-EBC7-4726E1BAC0DF}"/>
              </a:ext>
            </a:extLst>
          </p:cNvPr>
          <p:cNvSpPr txBox="1"/>
          <p:nvPr/>
        </p:nvSpPr>
        <p:spPr>
          <a:xfrm>
            <a:off x="7258354" y="884574"/>
            <a:ext cx="42821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/>
              <a:t>Всего </a:t>
            </a:r>
            <a:r>
              <a:rPr lang="en-US" sz="1600"/>
              <a:t>AI </a:t>
            </a:r>
            <a:r>
              <a:rPr lang="ru-RU" sz="1600"/>
              <a:t>генерирует около 20 подходящих вариантов, которые можно отсортировать по разным параметрам(опыт работы, эффективность и </a:t>
            </a:r>
            <a:r>
              <a:rPr lang="ru-RU" sz="1600" err="1"/>
              <a:t>тд</a:t>
            </a:r>
            <a:r>
              <a:rPr lang="ru-RU" sz="1600"/>
              <a:t>.)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FCCBD7-6F6F-BBA9-3B62-B120782A863B}"/>
              </a:ext>
            </a:extLst>
          </p:cNvPr>
          <p:cNvSpPr txBox="1"/>
          <p:nvPr/>
        </p:nvSpPr>
        <p:spPr>
          <a:xfrm>
            <a:off x="7331238" y="3093600"/>
            <a:ext cx="4282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/>
              <a:t>Отображаются сильные стороны команды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2EE6F2-1303-C284-0D00-08AFB6E39FE6}"/>
              </a:ext>
            </a:extLst>
          </p:cNvPr>
          <p:cNvSpPr txBox="1"/>
          <p:nvPr/>
        </p:nvSpPr>
        <p:spPr>
          <a:xfrm>
            <a:off x="6987552" y="3109330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>
                <a:solidFill>
                  <a:srgbClr val="C00000"/>
                </a:solidFill>
              </a:rPr>
              <a:t>3</a:t>
            </a:r>
          </a:p>
        </p:txBody>
      </p:sp>
      <p:cxnSp>
        <p:nvCxnSpPr>
          <p:cNvPr id="19" name="Скругленная соединительная линия 18">
            <a:extLst>
              <a:ext uri="{FF2B5EF4-FFF2-40B4-BE49-F238E27FC236}">
                <a16:creationId xmlns:a16="http://schemas.microsoft.com/office/drawing/2014/main" id="{712B5864-0969-8CC7-E403-77D83348C138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99539" y="3422167"/>
            <a:ext cx="1909127" cy="1276454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C0E90133-8172-770A-B9CD-C0CCDF05859A}"/>
              </a:ext>
            </a:extLst>
          </p:cNvPr>
          <p:cNvSpPr/>
          <p:nvPr/>
        </p:nvSpPr>
        <p:spPr>
          <a:xfrm>
            <a:off x="7021822" y="3900278"/>
            <a:ext cx="5159470" cy="112879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CB5EF6-AE78-B78F-3B0D-94F7EC2F3096}"/>
              </a:ext>
            </a:extLst>
          </p:cNvPr>
          <p:cNvSpPr txBox="1"/>
          <p:nvPr/>
        </p:nvSpPr>
        <p:spPr>
          <a:xfrm>
            <a:off x="7005791" y="4235752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1A0B18-8230-05FB-58F3-6E8BC48BEC7B}"/>
              </a:ext>
            </a:extLst>
          </p:cNvPr>
          <p:cNvSpPr txBox="1"/>
          <p:nvPr/>
        </p:nvSpPr>
        <p:spPr>
          <a:xfrm>
            <a:off x="7349338" y="3907354"/>
            <a:ext cx="42821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/>
              <a:t>После нажатия на кнопку членам команды приходят уведомления о том что они добавлены в команду, список задач и план работы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C25C85B-629B-23F4-A4A4-C57D44D79429}"/>
              </a:ext>
            </a:extLst>
          </p:cNvPr>
          <p:cNvSpPr txBox="1"/>
          <p:nvPr/>
        </p:nvSpPr>
        <p:spPr>
          <a:xfrm>
            <a:off x="2008883" y="23800"/>
            <a:ext cx="161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Анализ рынка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C5914E5-7ACF-A249-CDFF-A5B7B4EC33F0}"/>
              </a:ext>
            </a:extLst>
          </p:cNvPr>
          <p:cNvSpPr txBox="1"/>
          <p:nvPr/>
        </p:nvSpPr>
        <p:spPr>
          <a:xfrm>
            <a:off x="1207054" y="22222"/>
            <a:ext cx="105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Резюме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56" name="TextBox 4">
            <a:extLst>
              <a:ext uri="{FF2B5EF4-FFF2-40B4-BE49-F238E27FC236}">
                <a16:creationId xmlns:a16="http://schemas.microsoft.com/office/drawing/2014/main" id="{9D495181-8C44-9C2D-D0FE-244A310982FC}"/>
              </a:ext>
            </a:extLst>
          </p:cNvPr>
          <p:cNvSpPr txBox="1"/>
          <p:nvPr/>
        </p:nvSpPr>
        <p:spPr>
          <a:xfrm>
            <a:off x="7785399" y="46345"/>
            <a:ext cx="1991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Финансы и риски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57" name="TextBox 5">
            <a:extLst>
              <a:ext uri="{FF2B5EF4-FFF2-40B4-BE49-F238E27FC236}">
                <a16:creationId xmlns:a16="http://schemas.microsoft.com/office/drawing/2014/main" id="{3BB4F3CB-4759-1876-B86F-ADBBAF759973}"/>
              </a:ext>
            </a:extLst>
          </p:cNvPr>
          <p:cNvSpPr txBox="1"/>
          <p:nvPr/>
        </p:nvSpPr>
        <p:spPr>
          <a:xfrm>
            <a:off x="3293221" y="20490"/>
            <a:ext cx="211262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rgbClr val="C00000"/>
                </a:solidFill>
                <a:latin typeface="Ubuntu" panose="020B0504030602030204" pitchFamily="34" charset="0"/>
              </a:rPr>
              <a:t>Общая концепция </a:t>
            </a:r>
            <a:endParaRPr lang="en-US" sz="1400">
              <a:solidFill>
                <a:srgbClr val="C00000"/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58" name="TextBox 6">
            <a:extLst>
              <a:ext uri="{FF2B5EF4-FFF2-40B4-BE49-F238E27FC236}">
                <a16:creationId xmlns:a16="http://schemas.microsoft.com/office/drawing/2014/main" id="{8899B030-F92C-7DCC-5BFC-D9136B86E3CD}"/>
              </a:ext>
            </a:extLst>
          </p:cNvPr>
          <p:cNvSpPr txBox="1"/>
          <p:nvPr/>
        </p:nvSpPr>
        <p:spPr>
          <a:xfrm>
            <a:off x="9472319" y="37854"/>
            <a:ext cx="1248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Команда 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7DD184D-32DF-8387-062A-C56FB3B4B1F9}"/>
              </a:ext>
            </a:extLst>
          </p:cNvPr>
          <p:cNvSpPr txBox="1"/>
          <p:nvPr/>
        </p:nvSpPr>
        <p:spPr>
          <a:xfrm>
            <a:off x="4870486" y="38064"/>
            <a:ext cx="197116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Описание 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MVP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cxnSp>
        <p:nvCxnSpPr>
          <p:cNvPr id="60" name="Прямая соединительная линия 5">
            <a:extLst>
              <a:ext uri="{FF2B5EF4-FFF2-40B4-BE49-F238E27FC236}">
                <a16:creationId xmlns:a16="http://schemas.microsoft.com/office/drawing/2014/main" id="{D44C6CB5-41F7-925F-EF14-CE1A2283765D}"/>
              </a:ext>
            </a:extLst>
          </p:cNvPr>
          <p:cNvCxnSpPr/>
          <p:nvPr/>
        </p:nvCxnSpPr>
        <p:spPr>
          <a:xfrm>
            <a:off x="0" y="773966"/>
            <a:ext cx="12192000" cy="0"/>
          </a:xfrm>
          <a:prstGeom prst="line">
            <a:avLst/>
          </a:prstGeom>
          <a:ln w="28575">
            <a:solidFill>
              <a:srgbClr val="B70E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45" descr="A red and black logo&#10;&#10;Description automatically generated">
            <a:extLst>
              <a:ext uri="{FF2B5EF4-FFF2-40B4-BE49-F238E27FC236}">
                <a16:creationId xmlns:a16="http://schemas.microsoft.com/office/drawing/2014/main" id="{449055A7-BD2A-FE93-079A-62CB1B01B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0" y="23083"/>
            <a:ext cx="727821" cy="333788"/>
          </a:xfrm>
          <a:prstGeom prst="rect">
            <a:avLst/>
          </a:prstGeom>
        </p:spPr>
      </p:pic>
      <p:sp>
        <p:nvSpPr>
          <p:cNvPr id="62" name="TextBox 3">
            <a:extLst>
              <a:ext uri="{FF2B5EF4-FFF2-40B4-BE49-F238E27FC236}">
                <a16:creationId xmlns:a16="http://schemas.microsoft.com/office/drawing/2014/main" id="{5C273D3F-AC98-8083-5931-E551FA81665F}"/>
              </a:ext>
            </a:extLst>
          </p:cNvPr>
          <p:cNvSpPr txBox="1"/>
          <p:nvPr/>
        </p:nvSpPr>
        <p:spPr>
          <a:xfrm>
            <a:off x="6305581" y="41283"/>
            <a:ext cx="190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План развития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3" name="TextBox 16">
            <a:extLst>
              <a:ext uri="{FF2B5EF4-FFF2-40B4-BE49-F238E27FC236}">
                <a16:creationId xmlns:a16="http://schemas.microsoft.com/office/drawing/2014/main" id="{B53AE526-671A-7B31-19F2-736FF69EC045}"/>
              </a:ext>
            </a:extLst>
          </p:cNvPr>
          <p:cNvSpPr txBox="1"/>
          <p:nvPr/>
        </p:nvSpPr>
        <p:spPr>
          <a:xfrm>
            <a:off x="10383638" y="36523"/>
            <a:ext cx="1746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Приложение 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cxnSp>
        <p:nvCxnSpPr>
          <p:cNvPr id="64" name="Straight Connector 10">
            <a:extLst>
              <a:ext uri="{FF2B5EF4-FFF2-40B4-BE49-F238E27FC236}">
                <a16:creationId xmlns:a16="http://schemas.microsoft.com/office/drawing/2014/main" id="{0887F2A1-6FC1-4F49-6F01-DB349C96862B}"/>
              </a:ext>
            </a:extLst>
          </p:cNvPr>
          <p:cNvCxnSpPr>
            <a:cxnSpLocks/>
          </p:cNvCxnSpPr>
          <p:nvPr/>
        </p:nvCxnSpPr>
        <p:spPr>
          <a:xfrm>
            <a:off x="0" y="421800"/>
            <a:ext cx="4292600" cy="0"/>
          </a:xfrm>
          <a:prstGeom prst="line">
            <a:avLst/>
          </a:prstGeom>
          <a:ln w="28575">
            <a:solidFill>
              <a:srgbClr val="0744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16" descr="A red location pin with a black circle&#10;&#10;Description automatically generated">
            <a:extLst>
              <a:ext uri="{FF2B5EF4-FFF2-40B4-BE49-F238E27FC236}">
                <a16:creationId xmlns:a16="http://schemas.microsoft.com/office/drawing/2014/main" id="{366036BA-7B72-9915-6962-9E9863464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007" y="293375"/>
            <a:ext cx="254186" cy="254186"/>
          </a:xfrm>
          <a:prstGeom prst="rect">
            <a:avLst/>
          </a:prstGeom>
        </p:spPr>
      </p:pic>
      <p:cxnSp>
        <p:nvCxnSpPr>
          <p:cNvPr id="66" name="Straight Connector 18">
            <a:extLst>
              <a:ext uri="{FF2B5EF4-FFF2-40B4-BE49-F238E27FC236}">
                <a16:creationId xmlns:a16="http://schemas.microsoft.com/office/drawing/2014/main" id="{521DF5F5-5CDC-5C49-9770-058BBC1D48C0}"/>
              </a:ext>
            </a:extLst>
          </p:cNvPr>
          <p:cNvCxnSpPr>
            <a:cxnSpLocks/>
          </p:cNvCxnSpPr>
          <p:nvPr/>
        </p:nvCxnSpPr>
        <p:spPr>
          <a:xfrm>
            <a:off x="4419600" y="420468"/>
            <a:ext cx="777768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FEC8A1E-081A-075A-FA39-CAF641BF7668}"/>
              </a:ext>
            </a:extLst>
          </p:cNvPr>
          <p:cNvSpPr txBox="1"/>
          <p:nvPr/>
        </p:nvSpPr>
        <p:spPr>
          <a:xfrm>
            <a:off x="1154198" y="452532"/>
            <a:ext cx="9883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/>
              <a:t>Чат-бот со встроенным </a:t>
            </a:r>
            <a:r>
              <a:rPr lang="ru-RU" sz="1400" b="1" dirty="0" err="1"/>
              <a:t>A</a:t>
            </a:r>
            <a:r>
              <a:rPr lang="en-US" sz="1400" b="1" dirty="0"/>
              <a:t>I </a:t>
            </a:r>
            <a:r>
              <a:rPr lang="ru-RU" sz="1400" b="1" dirty="0"/>
              <a:t>сможет создавать команды для проектов и составлять оптимальные расписания </a:t>
            </a:r>
          </a:p>
        </p:txBody>
      </p:sp>
      <p:pic>
        <p:nvPicPr>
          <p:cNvPr id="72" name="Рисунок 71" descr="Изображение выглядит как Графика, дизайн, снимок экрана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098ED9AB-2EE7-2524-C40B-42B801F09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4207" y="1244155"/>
            <a:ext cx="584775" cy="584775"/>
          </a:xfrm>
          <a:prstGeom prst="rect">
            <a:avLst/>
          </a:prstGeom>
        </p:spPr>
      </p:pic>
      <p:pic>
        <p:nvPicPr>
          <p:cNvPr id="74" name="Рисунок 73" descr="Изображение выглядит как символ, Графика, круг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C05501C-E613-190B-00F5-59071AF1A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2601" y="2356952"/>
            <a:ext cx="584577" cy="584577"/>
          </a:xfrm>
          <a:prstGeom prst="rect">
            <a:avLst/>
          </a:prstGeom>
        </p:spPr>
      </p:pic>
      <p:pic>
        <p:nvPicPr>
          <p:cNvPr id="76" name="Рисунок 75" descr="Изображение выглядит как Графика, графическая вставк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55B2CFF-13BC-80FF-C6AB-BB828BEDE1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1203" y="3127962"/>
            <a:ext cx="528076" cy="528076"/>
          </a:xfrm>
          <a:prstGeom prst="rect">
            <a:avLst/>
          </a:prstGeom>
        </p:spPr>
      </p:pic>
      <p:pic>
        <p:nvPicPr>
          <p:cNvPr id="78" name="Рисунок 77" descr="Изображение выглядит как красный, Шрифт, Графика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ABC6B081-0BA0-D5FD-00A7-AA5691CE18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1565678" y="4179154"/>
            <a:ext cx="563992" cy="563992"/>
          </a:xfrm>
          <a:prstGeom prst="rect">
            <a:avLst/>
          </a:prstGeom>
        </p:spPr>
      </p:pic>
      <p:pic>
        <p:nvPicPr>
          <p:cNvPr id="90" name="Рисунок 89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03AD6D15-6CFC-6EA2-161F-9C485F15379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708"/>
          <a:stretch/>
        </p:blipFill>
        <p:spPr>
          <a:xfrm>
            <a:off x="968753" y="5312475"/>
            <a:ext cx="9910089" cy="1537952"/>
          </a:xfrm>
          <a:prstGeom prst="rect">
            <a:avLst/>
          </a:prstGeom>
        </p:spPr>
      </p:pic>
      <p:cxnSp>
        <p:nvCxnSpPr>
          <p:cNvPr id="91" name="Скругленная соединительная линия 90">
            <a:extLst>
              <a:ext uri="{FF2B5EF4-FFF2-40B4-BE49-F238E27FC236}">
                <a16:creationId xmlns:a16="http://schemas.microsoft.com/office/drawing/2014/main" id="{C790E879-D301-B13C-3431-3A2C49BF8748}"/>
              </a:ext>
            </a:extLst>
          </p:cNvPr>
          <p:cNvCxnSpPr>
            <a:cxnSpLocks/>
          </p:cNvCxnSpPr>
          <p:nvPr/>
        </p:nvCxnSpPr>
        <p:spPr>
          <a:xfrm>
            <a:off x="9472319" y="4820529"/>
            <a:ext cx="386789" cy="356254"/>
          </a:xfrm>
          <a:prstGeom prst="curvedConnector3">
            <a:avLst>
              <a:gd name="adj1" fmla="val 16214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Номер слайда 17">
            <a:extLst>
              <a:ext uri="{FF2B5EF4-FFF2-40B4-BE49-F238E27FC236}">
                <a16:creationId xmlns:a16="http://schemas.microsoft.com/office/drawing/2014/main" id="{A9EBD4FC-CB75-2A4B-BA61-2570A84E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8761" y="6413556"/>
            <a:ext cx="2743200" cy="365125"/>
          </a:xfrm>
        </p:spPr>
        <p:txBody>
          <a:bodyPr/>
          <a:lstStyle/>
          <a:p>
            <a:fld id="{2AB48AD9-C300-D240-9EC2-9B440075D4C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211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5F3282C-C279-FB95-9A09-DD6BB7007FA5}"/>
              </a:ext>
            </a:extLst>
          </p:cNvPr>
          <p:cNvSpPr txBox="1"/>
          <p:nvPr/>
        </p:nvSpPr>
        <p:spPr>
          <a:xfrm>
            <a:off x="0" y="1406637"/>
            <a:ext cx="989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>
                <a:solidFill>
                  <a:schemeClr val="bg1"/>
                </a:solidFill>
                <a:latin typeface="Ubuntu" panose="020B0504030602030204" pitchFamily="34" charset="0"/>
                <a:ea typeface="ASCII MEDIUM" pitchFamily="2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D22A24-E3CC-2425-FD97-4AAF8607B395}"/>
              </a:ext>
            </a:extLst>
          </p:cNvPr>
          <p:cNvSpPr txBox="1"/>
          <p:nvPr/>
        </p:nvSpPr>
        <p:spPr>
          <a:xfrm>
            <a:off x="9539313" y="3639067"/>
            <a:ext cx="1489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solidFill>
                  <a:schemeClr val="bg1"/>
                </a:solidFill>
                <a:latin typeface="Ubuntu" panose="020B0504030602030204" pitchFamily="34" charset="0"/>
                <a:ea typeface="ascii Medium" pitchFamily="2" charset="0"/>
              </a:rPr>
              <a:t>Ценности</a:t>
            </a:r>
            <a:endParaRPr lang="en-RU" sz="1600">
              <a:solidFill>
                <a:schemeClr val="bg1"/>
              </a:solidFill>
              <a:latin typeface="Ubuntu" panose="020B0504030602030204" pitchFamily="34" charset="0"/>
              <a:ea typeface="ascii Medium" pitchFamily="2" charset="0"/>
            </a:endParaRPr>
          </a:p>
        </p:txBody>
      </p:sp>
      <p:sp>
        <p:nvSpPr>
          <p:cNvPr id="22" name="Скругленный прямоугольник 35">
            <a:extLst>
              <a:ext uri="{FF2B5EF4-FFF2-40B4-BE49-F238E27FC236}">
                <a16:creationId xmlns:a16="http://schemas.microsoft.com/office/drawing/2014/main" id="{A7EE37E8-5DB0-D373-C5CF-D1FCB2EC38F6}"/>
              </a:ext>
            </a:extLst>
          </p:cNvPr>
          <p:cNvSpPr/>
          <p:nvPr/>
        </p:nvSpPr>
        <p:spPr>
          <a:xfrm>
            <a:off x="197017" y="1009680"/>
            <a:ext cx="3669030" cy="94960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1">
              <a:solidFill>
                <a:srgbClr val="6987AE"/>
              </a:solidFill>
              <a:latin typeface="Ubuntu" panose="020B0504030602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2669C9-8428-3781-3925-59AD3E652E05}"/>
              </a:ext>
            </a:extLst>
          </p:cNvPr>
          <p:cNvSpPr txBox="1"/>
          <p:nvPr/>
        </p:nvSpPr>
        <p:spPr>
          <a:xfrm>
            <a:off x="450265" y="926442"/>
            <a:ext cx="3288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dirty="0"/>
              <a:t>   Этап: обучение </a:t>
            </a:r>
            <a:r>
              <a:rPr lang="en-US" dirty="0"/>
              <a:t>AI</a:t>
            </a:r>
          </a:p>
          <a:p>
            <a:r>
              <a:rPr lang="ru-RU" dirty="0"/>
              <a:t>Показатели для обучения</a:t>
            </a:r>
          </a:p>
        </p:txBody>
      </p:sp>
      <p:sp>
        <p:nvSpPr>
          <p:cNvPr id="27" name="Скругленный прямоугольник 75">
            <a:extLst>
              <a:ext uri="{FF2B5EF4-FFF2-40B4-BE49-F238E27FC236}">
                <a16:creationId xmlns:a16="http://schemas.microsoft.com/office/drawing/2014/main" id="{373B716D-CDB5-1D50-1924-BFCBD9C5F352}"/>
              </a:ext>
            </a:extLst>
          </p:cNvPr>
          <p:cNvSpPr/>
          <p:nvPr/>
        </p:nvSpPr>
        <p:spPr>
          <a:xfrm>
            <a:off x="197017" y="2094441"/>
            <a:ext cx="1697284" cy="66577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кругленный прямоугольник 75">
            <a:extLst>
              <a:ext uri="{FF2B5EF4-FFF2-40B4-BE49-F238E27FC236}">
                <a16:creationId xmlns:a16="http://schemas.microsoft.com/office/drawing/2014/main" id="{701CC733-875F-4797-B204-633410542EC7}"/>
              </a:ext>
            </a:extLst>
          </p:cNvPr>
          <p:cNvSpPr/>
          <p:nvPr/>
        </p:nvSpPr>
        <p:spPr>
          <a:xfrm>
            <a:off x="2168763" y="2094441"/>
            <a:ext cx="1697284" cy="66577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кругленный прямоугольник 75">
            <a:extLst>
              <a:ext uri="{FF2B5EF4-FFF2-40B4-BE49-F238E27FC236}">
                <a16:creationId xmlns:a16="http://schemas.microsoft.com/office/drawing/2014/main" id="{73D5F32B-16F3-8F1F-E439-7BDF5C08244F}"/>
              </a:ext>
            </a:extLst>
          </p:cNvPr>
          <p:cNvSpPr/>
          <p:nvPr/>
        </p:nvSpPr>
        <p:spPr>
          <a:xfrm>
            <a:off x="197017" y="2897757"/>
            <a:ext cx="1697284" cy="66577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Скругленный прямоугольник 75">
            <a:extLst>
              <a:ext uri="{FF2B5EF4-FFF2-40B4-BE49-F238E27FC236}">
                <a16:creationId xmlns:a16="http://schemas.microsoft.com/office/drawing/2014/main" id="{84743068-933B-0903-A16D-417D94FAE7CE}"/>
              </a:ext>
            </a:extLst>
          </p:cNvPr>
          <p:cNvSpPr/>
          <p:nvPr/>
        </p:nvSpPr>
        <p:spPr>
          <a:xfrm>
            <a:off x="2168763" y="2897757"/>
            <a:ext cx="1697284" cy="66577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90BE20-E5B0-A955-E244-E368C48286AA}"/>
              </a:ext>
            </a:extLst>
          </p:cNvPr>
          <p:cNvSpPr txBox="1"/>
          <p:nvPr/>
        </p:nvSpPr>
        <p:spPr>
          <a:xfrm>
            <a:off x="197017" y="2127612"/>
            <a:ext cx="1663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>
                <a:solidFill>
                  <a:schemeClr val="bg1"/>
                </a:solidFill>
                <a:latin typeface="Ubuntu" panose="020B0504030602030204" pitchFamily="34" charset="0"/>
                <a:ea typeface="ascii Medium" pitchFamily="2" charset="0"/>
              </a:rPr>
              <a:t>Объем выполняемых заданий / проектов</a:t>
            </a:r>
            <a:endParaRPr lang="en-RU" sz="1200">
              <a:solidFill>
                <a:schemeClr val="bg1"/>
              </a:solidFill>
              <a:latin typeface="Ubuntu" panose="020B0504030602030204" pitchFamily="34" charset="0"/>
              <a:ea typeface="ascii Medium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65DBA6-9A92-D17F-15BC-5BB20C43D7FC}"/>
              </a:ext>
            </a:extLst>
          </p:cNvPr>
          <p:cNvSpPr txBox="1"/>
          <p:nvPr/>
        </p:nvSpPr>
        <p:spPr>
          <a:xfrm>
            <a:off x="2177086" y="2114199"/>
            <a:ext cx="1663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>
                <a:solidFill>
                  <a:schemeClr val="bg1"/>
                </a:solidFill>
                <a:latin typeface="Ubuntu" panose="020B0504030602030204" pitchFamily="34" charset="0"/>
                <a:ea typeface="ascii Medium" pitchFamily="2" charset="0"/>
              </a:rPr>
              <a:t>Время исполнения поставленной задачи</a:t>
            </a:r>
            <a:endParaRPr lang="en-RU" sz="1200">
              <a:solidFill>
                <a:schemeClr val="bg1"/>
              </a:solidFill>
              <a:latin typeface="Ubuntu" panose="020B0504030602030204" pitchFamily="34" charset="0"/>
              <a:ea typeface="ascii Medium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CA519B-C005-71D9-4290-41D7F90CCE67}"/>
              </a:ext>
            </a:extLst>
          </p:cNvPr>
          <p:cNvSpPr txBox="1"/>
          <p:nvPr/>
        </p:nvSpPr>
        <p:spPr>
          <a:xfrm>
            <a:off x="230508" y="2917710"/>
            <a:ext cx="1663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>
                <a:solidFill>
                  <a:schemeClr val="bg1"/>
                </a:solidFill>
                <a:latin typeface="Ubuntu" panose="020B0504030602030204" pitchFamily="34" charset="0"/>
                <a:ea typeface="ascii Medium" pitchFamily="2" charset="0"/>
              </a:rPr>
              <a:t>Качество исполнения по 10-балльной шкале</a:t>
            </a:r>
            <a:endParaRPr lang="en-RU" sz="1200">
              <a:solidFill>
                <a:schemeClr val="bg1"/>
              </a:solidFill>
              <a:latin typeface="Ubuntu" panose="020B0504030602030204" pitchFamily="34" charset="0"/>
              <a:ea typeface="ascii Medium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0B3D38-80CF-8641-6830-A6D9A3674706}"/>
              </a:ext>
            </a:extLst>
          </p:cNvPr>
          <p:cNvSpPr txBox="1"/>
          <p:nvPr/>
        </p:nvSpPr>
        <p:spPr>
          <a:xfrm>
            <a:off x="2168763" y="2903983"/>
            <a:ext cx="1663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>
                <a:solidFill>
                  <a:schemeClr val="bg1"/>
                </a:solidFill>
                <a:latin typeface="Ubuntu" panose="020B0504030602030204" pitchFamily="34" charset="0"/>
                <a:ea typeface="ascii Medium" pitchFamily="2" charset="0"/>
              </a:rPr>
              <a:t>Прошлогодние отчеты, статистики РЖД</a:t>
            </a:r>
            <a:endParaRPr lang="en-RU" sz="1200">
              <a:solidFill>
                <a:schemeClr val="bg1"/>
              </a:solidFill>
              <a:latin typeface="Ubuntu" panose="020B0504030602030204" pitchFamily="34" charset="0"/>
              <a:ea typeface="ascii Medium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F4FC6E-E633-49CE-BD55-4D8557E62290}"/>
              </a:ext>
            </a:extLst>
          </p:cNvPr>
          <p:cNvSpPr txBox="1"/>
          <p:nvPr/>
        </p:nvSpPr>
        <p:spPr>
          <a:xfrm flipH="1">
            <a:off x="299703" y="904318"/>
            <a:ext cx="45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/>
              <a:t>1</a:t>
            </a:r>
          </a:p>
        </p:txBody>
      </p:sp>
      <p:sp>
        <p:nvSpPr>
          <p:cNvPr id="28" name="Скругленный прямоугольник 35">
            <a:extLst>
              <a:ext uri="{FF2B5EF4-FFF2-40B4-BE49-F238E27FC236}">
                <a16:creationId xmlns:a16="http://schemas.microsoft.com/office/drawing/2014/main" id="{C2508DDB-9569-05D2-255D-5D7EB6289B43}"/>
              </a:ext>
            </a:extLst>
          </p:cNvPr>
          <p:cNvSpPr/>
          <p:nvPr/>
        </p:nvSpPr>
        <p:spPr>
          <a:xfrm>
            <a:off x="4258090" y="996055"/>
            <a:ext cx="3669030" cy="94960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1">
              <a:solidFill>
                <a:srgbClr val="6987AE"/>
              </a:solidFill>
              <a:latin typeface="Ubuntu" panose="020B0504030602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A1A498-CFFD-F4B7-353A-E72475ADD6CC}"/>
              </a:ext>
            </a:extLst>
          </p:cNvPr>
          <p:cNvSpPr txBox="1"/>
          <p:nvPr/>
        </p:nvSpPr>
        <p:spPr>
          <a:xfrm>
            <a:off x="4511338" y="912817"/>
            <a:ext cx="3288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dirty="0"/>
              <a:t>   Этап: анализ </a:t>
            </a:r>
            <a:r>
              <a:rPr lang="en-US" dirty="0"/>
              <a:t>AI</a:t>
            </a:r>
            <a:r>
              <a:rPr lang="ru-RU" dirty="0"/>
              <a:t> в работе</a:t>
            </a:r>
            <a:endParaRPr lang="en-US" dirty="0"/>
          </a:p>
          <a:p>
            <a:r>
              <a:rPr lang="ru-RU" dirty="0"/>
              <a:t>Параметры для анализа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51F659-D686-16ED-2660-9D405497ADE9}"/>
              </a:ext>
            </a:extLst>
          </p:cNvPr>
          <p:cNvSpPr txBox="1"/>
          <p:nvPr/>
        </p:nvSpPr>
        <p:spPr>
          <a:xfrm flipH="1">
            <a:off x="4360776" y="890693"/>
            <a:ext cx="45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/>
              <a:t>2</a:t>
            </a:r>
          </a:p>
        </p:txBody>
      </p:sp>
      <p:sp>
        <p:nvSpPr>
          <p:cNvPr id="37" name="Скругленный прямоугольник 75">
            <a:extLst>
              <a:ext uri="{FF2B5EF4-FFF2-40B4-BE49-F238E27FC236}">
                <a16:creationId xmlns:a16="http://schemas.microsoft.com/office/drawing/2014/main" id="{68BAEFE8-7A22-643C-EEFA-6D9899A0C56E}"/>
              </a:ext>
            </a:extLst>
          </p:cNvPr>
          <p:cNvSpPr/>
          <p:nvPr/>
        </p:nvSpPr>
        <p:spPr>
          <a:xfrm>
            <a:off x="4272119" y="2102864"/>
            <a:ext cx="1697284" cy="6657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Скругленный прямоугольник 75">
            <a:extLst>
              <a:ext uri="{FF2B5EF4-FFF2-40B4-BE49-F238E27FC236}">
                <a16:creationId xmlns:a16="http://schemas.microsoft.com/office/drawing/2014/main" id="{9B1E62EF-6A1A-D3E9-6B6F-9B0C0D780647}"/>
              </a:ext>
            </a:extLst>
          </p:cNvPr>
          <p:cNvSpPr/>
          <p:nvPr/>
        </p:nvSpPr>
        <p:spPr>
          <a:xfrm>
            <a:off x="6243865" y="2102864"/>
            <a:ext cx="1697284" cy="6657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Скругленный прямоугольник 75">
            <a:extLst>
              <a:ext uri="{FF2B5EF4-FFF2-40B4-BE49-F238E27FC236}">
                <a16:creationId xmlns:a16="http://schemas.microsoft.com/office/drawing/2014/main" id="{E384CD1F-41AA-0181-9685-3F9E7B13F036}"/>
              </a:ext>
            </a:extLst>
          </p:cNvPr>
          <p:cNvSpPr/>
          <p:nvPr/>
        </p:nvSpPr>
        <p:spPr>
          <a:xfrm>
            <a:off x="4272119" y="2906180"/>
            <a:ext cx="1697284" cy="6657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Скругленный прямоугольник 75">
            <a:extLst>
              <a:ext uri="{FF2B5EF4-FFF2-40B4-BE49-F238E27FC236}">
                <a16:creationId xmlns:a16="http://schemas.microsoft.com/office/drawing/2014/main" id="{D12D38ED-68DE-2A59-755A-B491963C93E4}"/>
              </a:ext>
            </a:extLst>
          </p:cNvPr>
          <p:cNvSpPr/>
          <p:nvPr/>
        </p:nvSpPr>
        <p:spPr>
          <a:xfrm>
            <a:off x="6243865" y="2906180"/>
            <a:ext cx="1697284" cy="6657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FEE3BE-CD36-974B-4A82-219EEB8A7205}"/>
              </a:ext>
            </a:extLst>
          </p:cNvPr>
          <p:cNvSpPr txBox="1"/>
          <p:nvPr/>
        </p:nvSpPr>
        <p:spPr>
          <a:xfrm>
            <a:off x="4338863" y="2262367"/>
            <a:ext cx="1601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Ubuntu" panose="020B0504030602030204" pitchFamily="34" charset="0"/>
                <a:ea typeface="ascii Medium" pitchFamily="2" charset="0"/>
              </a:rPr>
              <a:t>KPI </a:t>
            </a:r>
            <a:r>
              <a:rPr lang="ru-RU" sz="1200">
                <a:solidFill>
                  <a:schemeClr val="bg1"/>
                </a:solidFill>
                <a:latin typeface="Ubuntu" panose="020B0504030602030204" pitchFamily="34" charset="0"/>
                <a:ea typeface="ascii Medium" pitchFamily="2" charset="0"/>
              </a:rPr>
              <a:t>сотрудников</a:t>
            </a:r>
            <a:endParaRPr lang="en-RU" sz="1200">
              <a:solidFill>
                <a:schemeClr val="bg1"/>
              </a:solidFill>
              <a:latin typeface="Ubuntu" panose="020B0504030602030204" pitchFamily="34" charset="0"/>
              <a:ea typeface="ascii Medium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6CEC4C-D3FD-5D33-3C76-22B5E9B71E3C}"/>
              </a:ext>
            </a:extLst>
          </p:cNvPr>
          <p:cNvSpPr txBox="1"/>
          <p:nvPr/>
        </p:nvSpPr>
        <p:spPr>
          <a:xfrm>
            <a:off x="6322337" y="2188008"/>
            <a:ext cx="1601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>
                <a:solidFill>
                  <a:schemeClr val="bg1"/>
                </a:solidFill>
                <a:latin typeface="Ubuntu" panose="020B0504030602030204" pitchFamily="34" charset="0"/>
                <a:ea typeface="ascii Medium" pitchFamily="2" charset="0"/>
              </a:rPr>
              <a:t>Требования проекта / задания</a:t>
            </a:r>
            <a:endParaRPr lang="en-RU" sz="1200">
              <a:solidFill>
                <a:schemeClr val="bg1"/>
              </a:solidFill>
              <a:latin typeface="Ubuntu" panose="020B0504030602030204" pitchFamily="34" charset="0"/>
              <a:ea typeface="ascii Medium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F539B2-7FF4-1BD0-C636-406A267A5C5F}"/>
              </a:ext>
            </a:extLst>
          </p:cNvPr>
          <p:cNvSpPr txBox="1"/>
          <p:nvPr/>
        </p:nvSpPr>
        <p:spPr>
          <a:xfrm>
            <a:off x="4332952" y="2926133"/>
            <a:ext cx="1568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>
                <a:solidFill>
                  <a:schemeClr val="bg1"/>
                </a:solidFill>
                <a:latin typeface="Ubuntu" panose="020B0504030602030204" pitchFamily="34" charset="0"/>
                <a:ea typeface="ascii Medium" pitchFamily="2" charset="0"/>
              </a:rPr>
              <a:t>Психологическое состояние работников</a:t>
            </a:r>
            <a:endParaRPr lang="en-RU" sz="1200">
              <a:solidFill>
                <a:schemeClr val="bg1"/>
              </a:solidFill>
              <a:latin typeface="Ubuntu" panose="020B0504030602030204" pitchFamily="34" charset="0"/>
              <a:ea typeface="ascii Medium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B9B840-EA21-A138-9FC2-D255EBF4F5E3}"/>
              </a:ext>
            </a:extLst>
          </p:cNvPr>
          <p:cNvSpPr txBox="1"/>
          <p:nvPr/>
        </p:nvSpPr>
        <p:spPr>
          <a:xfrm>
            <a:off x="6333019" y="2912406"/>
            <a:ext cx="1555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>
                <a:solidFill>
                  <a:schemeClr val="bg1"/>
                </a:solidFill>
                <a:latin typeface="Ubuntu" panose="020B0504030602030204" pitchFamily="34" charset="0"/>
                <a:ea typeface="ascii Medium" pitchFamily="2" charset="0"/>
              </a:rPr>
              <a:t>Количество необходимых ресурсов</a:t>
            </a:r>
            <a:endParaRPr lang="en-RU" sz="1200">
              <a:solidFill>
                <a:schemeClr val="bg1"/>
              </a:solidFill>
              <a:latin typeface="Ubuntu" panose="020B0504030602030204" pitchFamily="34" charset="0"/>
              <a:ea typeface="ascii Medium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BE4549-B96D-6D98-6E0F-0EF5EB5E07C8}"/>
              </a:ext>
            </a:extLst>
          </p:cNvPr>
          <p:cNvSpPr txBox="1"/>
          <p:nvPr/>
        </p:nvSpPr>
        <p:spPr>
          <a:xfrm>
            <a:off x="2016673" y="7433"/>
            <a:ext cx="161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Анализ рынка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C988C0-5358-47E9-022B-97F3E042B103}"/>
              </a:ext>
            </a:extLst>
          </p:cNvPr>
          <p:cNvSpPr txBox="1"/>
          <p:nvPr/>
        </p:nvSpPr>
        <p:spPr>
          <a:xfrm>
            <a:off x="1214844" y="5855"/>
            <a:ext cx="105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Резюме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53" name="TextBox 4">
            <a:extLst>
              <a:ext uri="{FF2B5EF4-FFF2-40B4-BE49-F238E27FC236}">
                <a16:creationId xmlns:a16="http://schemas.microsoft.com/office/drawing/2014/main" id="{BD93D725-47C0-7919-28FD-112897804A9C}"/>
              </a:ext>
            </a:extLst>
          </p:cNvPr>
          <p:cNvSpPr txBox="1"/>
          <p:nvPr/>
        </p:nvSpPr>
        <p:spPr>
          <a:xfrm>
            <a:off x="7789836" y="28096"/>
            <a:ext cx="1991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Финансы и риски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54" name="TextBox 5">
            <a:extLst>
              <a:ext uri="{FF2B5EF4-FFF2-40B4-BE49-F238E27FC236}">
                <a16:creationId xmlns:a16="http://schemas.microsoft.com/office/drawing/2014/main" id="{7346DB39-113D-9AE4-F51C-C778A8A6EBAB}"/>
              </a:ext>
            </a:extLst>
          </p:cNvPr>
          <p:cNvSpPr txBox="1"/>
          <p:nvPr/>
        </p:nvSpPr>
        <p:spPr>
          <a:xfrm>
            <a:off x="3301011" y="4123"/>
            <a:ext cx="211262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Общая концепция </a:t>
            </a:r>
            <a:endParaRPr lang="en-US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55" name="TextBox 6">
            <a:extLst>
              <a:ext uri="{FF2B5EF4-FFF2-40B4-BE49-F238E27FC236}">
                <a16:creationId xmlns:a16="http://schemas.microsoft.com/office/drawing/2014/main" id="{05A07A5B-5A86-0DD2-768F-5359CF8CB393}"/>
              </a:ext>
            </a:extLst>
          </p:cNvPr>
          <p:cNvSpPr txBox="1"/>
          <p:nvPr/>
        </p:nvSpPr>
        <p:spPr>
          <a:xfrm>
            <a:off x="9480109" y="21487"/>
            <a:ext cx="1248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Команда 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56" name="TextBox 9">
            <a:extLst>
              <a:ext uri="{FF2B5EF4-FFF2-40B4-BE49-F238E27FC236}">
                <a16:creationId xmlns:a16="http://schemas.microsoft.com/office/drawing/2014/main" id="{2EF2AC44-B2CF-6037-507E-B37D596C3CE2}"/>
              </a:ext>
            </a:extLst>
          </p:cNvPr>
          <p:cNvSpPr txBox="1"/>
          <p:nvPr/>
        </p:nvSpPr>
        <p:spPr>
          <a:xfrm>
            <a:off x="4878276" y="21697"/>
            <a:ext cx="197116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rgbClr val="C00000"/>
                </a:solidFill>
                <a:latin typeface="Ubuntu" panose="020B0504030602030204" pitchFamily="34" charset="0"/>
              </a:rPr>
              <a:t>Описание </a:t>
            </a:r>
            <a:r>
              <a:rPr lang="en-US" sz="1400">
                <a:solidFill>
                  <a:srgbClr val="C00000"/>
                </a:solidFill>
                <a:latin typeface="Ubuntu" panose="020B0504030602030204" pitchFamily="34" charset="0"/>
              </a:rPr>
              <a:t>MVP</a:t>
            </a:r>
            <a:endParaRPr lang="en-RU" sz="1400">
              <a:solidFill>
                <a:srgbClr val="C00000"/>
              </a:solidFill>
              <a:latin typeface="Ubuntu" panose="020B0504030602030204" pitchFamily="34" charset="0"/>
            </a:endParaRPr>
          </a:p>
        </p:txBody>
      </p:sp>
      <p:sp>
        <p:nvSpPr>
          <p:cNvPr id="57" name="TextBox 3">
            <a:extLst>
              <a:ext uri="{FF2B5EF4-FFF2-40B4-BE49-F238E27FC236}">
                <a16:creationId xmlns:a16="http://schemas.microsoft.com/office/drawing/2014/main" id="{D479F12E-38E4-401F-4F4C-2816711B6ECE}"/>
              </a:ext>
            </a:extLst>
          </p:cNvPr>
          <p:cNvSpPr txBox="1"/>
          <p:nvPr/>
        </p:nvSpPr>
        <p:spPr>
          <a:xfrm>
            <a:off x="6313371" y="24916"/>
            <a:ext cx="190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План развития</a:t>
            </a:r>
            <a:endParaRPr lang="en-RU" sz="1400" dirty="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58" name="TextBox 16">
            <a:extLst>
              <a:ext uri="{FF2B5EF4-FFF2-40B4-BE49-F238E27FC236}">
                <a16:creationId xmlns:a16="http://schemas.microsoft.com/office/drawing/2014/main" id="{F8A1D056-9088-1967-F9E7-97E01BA26149}"/>
              </a:ext>
            </a:extLst>
          </p:cNvPr>
          <p:cNvSpPr txBox="1"/>
          <p:nvPr/>
        </p:nvSpPr>
        <p:spPr>
          <a:xfrm>
            <a:off x="10391428" y="28096"/>
            <a:ext cx="1746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Приложение </a:t>
            </a:r>
            <a:endParaRPr lang="en-RU" sz="1400" dirty="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7" name="Скругленный прямоугольник 35">
            <a:extLst>
              <a:ext uri="{FF2B5EF4-FFF2-40B4-BE49-F238E27FC236}">
                <a16:creationId xmlns:a16="http://schemas.microsoft.com/office/drawing/2014/main" id="{5A40957A-A913-E010-E024-D115A1D96845}"/>
              </a:ext>
            </a:extLst>
          </p:cNvPr>
          <p:cNvSpPr/>
          <p:nvPr/>
        </p:nvSpPr>
        <p:spPr>
          <a:xfrm>
            <a:off x="8329747" y="1018964"/>
            <a:ext cx="3669030" cy="94960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1">
              <a:solidFill>
                <a:srgbClr val="6987AE"/>
              </a:solidFill>
              <a:latin typeface="Ubuntu" panose="020B050403060203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AC6695D-9B3D-52E8-BC4D-5BFBB42BE5B1}"/>
              </a:ext>
            </a:extLst>
          </p:cNvPr>
          <p:cNvSpPr txBox="1"/>
          <p:nvPr/>
        </p:nvSpPr>
        <p:spPr>
          <a:xfrm>
            <a:off x="8582995" y="935726"/>
            <a:ext cx="3288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dirty="0"/>
              <a:t>   Этап: формирование </a:t>
            </a:r>
            <a:r>
              <a:rPr lang="en-US" dirty="0"/>
              <a:t>AI</a:t>
            </a:r>
            <a:endParaRPr lang="ru-RU" dirty="0"/>
          </a:p>
          <a:p>
            <a:r>
              <a:rPr lang="ru-RU" dirty="0"/>
              <a:t>команды для работы</a:t>
            </a:r>
          </a:p>
        </p:txBody>
      </p:sp>
      <p:sp>
        <p:nvSpPr>
          <p:cNvPr id="69" name="Скругленный прямоугольник 75">
            <a:extLst>
              <a:ext uri="{FF2B5EF4-FFF2-40B4-BE49-F238E27FC236}">
                <a16:creationId xmlns:a16="http://schemas.microsoft.com/office/drawing/2014/main" id="{BAF99866-A862-8244-D4B9-7547CF595206}"/>
              </a:ext>
            </a:extLst>
          </p:cNvPr>
          <p:cNvSpPr/>
          <p:nvPr/>
        </p:nvSpPr>
        <p:spPr>
          <a:xfrm>
            <a:off x="8329747" y="2103725"/>
            <a:ext cx="1697284" cy="66577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Скругленный прямоугольник 75">
            <a:extLst>
              <a:ext uri="{FF2B5EF4-FFF2-40B4-BE49-F238E27FC236}">
                <a16:creationId xmlns:a16="http://schemas.microsoft.com/office/drawing/2014/main" id="{202839BE-58C6-3A30-0959-FD2B3C9F9001}"/>
              </a:ext>
            </a:extLst>
          </p:cNvPr>
          <p:cNvSpPr/>
          <p:nvPr/>
        </p:nvSpPr>
        <p:spPr>
          <a:xfrm>
            <a:off x="10301493" y="2103725"/>
            <a:ext cx="1697284" cy="66577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Скругленный прямоугольник 75">
            <a:extLst>
              <a:ext uri="{FF2B5EF4-FFF2-40B4-BE49-F238E27FC236}">
                <a16:creationId xmlns:a16="http://schemas.microsoft.com/office/drawing/2014/main" id="{073ED711-F840-A59B-F0EE-39896880F529}"/>
              </a:ext>
            </a:extLst>
          </p:cNvPr>
          <p:cNvSpPr/>
          <p:nvPr/>
        </p:nvSpPr>
        <p:spPr>
          <a:xfrm>
            <a:off x="8329747" y="2907041"/>
            <a:ext cx="1697284" cy="66577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Скругленный прямоугольник 75">
            <a:extLst>
              <a:ext uri="{FF2B5EF4-FFF2-40B4-BE49-F238E27FC236}">
                <a16:creationId xmlns:a16="http://schemas.microsoft.com/office/drawing/2014/main" id="{2426D8B5-F9BE-F61E-4102-8538B3D9D851}"/>
              </a:ext>
            </a:extLst>
          </p:cNvPr>
          <p:cNvSpPr/>
          <p:nvPr/>
        </p:nvSpPr>
        <p:spPr>
          <a:xfrm>
            <a:off x="10301493" y="2907041"/>
            <a:ext cx="1697284" cy="66577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53E09D1-B000-C956-367B-44FC16316AE1}"/>
              </a:ext>
            </a:extLst>
          </p:cNvPr>
          <p:cNvSpPr txBox="1"/>
          <p:nvPr/>
        </p:nvSpPr>
        <p:spPr>
          <a:xfrm>
            <a:off x="8329747" y="2205780"/>
            <a:ext cx="1663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>
                <a:solidFill>
                  <a:schemeClr val="bg1"/>
                </a:solidFill>
                <a:latin typeface="Ubuntu" panose="020B0504030602030204" pitchFamily="34" charset="0"/>
                <a:ea typeface="ascii Medium" pitchFamily="2" charset="0"/>
              </a:rPr>
              <a:t>Формирование запроса в системе</a:t>
            </a:r>
            <a:endParaRPr lang="en-RU" sz="1200">
              <a:solidFill>
                <a:schemeClr val="bg1"/>
              </a:solidFill>
              <a:latin typeface="Ubuntu" panose="020B0504030602030204" pitchFamily="34" charset="0"/>
              <a:ea typeface="ascii Medium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7235E75-DAEE-64CB-5AA5-B2829613F145}"/>
              </a:ext>
            </a:extLst>
          </p:cNvPr>
          <p:cNvSpPr txBox="1"/>
          <p:nvPr/>
        </p:nvSpPr>
        <p:spPr>
          <a:xfrm>
            <a:off x="10309816" y="2123483"/>
            <a:ext cx="1663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>
                <a:solidFill>
                  <a:schemeClr val="bg1"/>
                </a:solidFill>
                <a:latin typeface="Ubuntu" panose="020B0504030602030204" pitchFamily="34" charset="0"/>
                <a:ea typeface="ascii Medium" pitchFamily="2" charset="0"/>
              </a:rPr>
              <a:t>Анализ системы заданных параметров</a:t>
            </a:r>
            <a:endParaRPr lang="en-RU" sz="1200">
              <a:solidFill>
                <a:schemeClr val="bg1"/>
              </a:solidFill>
              <a:latin typeface="Ubuntu" panose="020B0504030602030204" pitchFamily="34" charset="0"/>
              <a:ea typeface="ascii Medium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18F649B-A09D-D487-3547-53F76DD2D579}"/>
              </a:ext>
            </a:extLst>
          </p:cNvPr>
          <p:cNvSpPr txBox="1"/>
          <p:nvPr/>
        </p:nvSpPr>
        <p:spPr>
          <a:xfrm>
            <a:off x="8363238" y="2926994"/>
            <a:ext cx="1663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>
                <a:solidFill>
                  <a:schemeClr val="bg1"/>
                </a:solidFill>
                <a:latin typeface="Ubuntu" panose="020B0504030602030204" pitchFamily="34" charset="0"/>
                <a:ea typeface="ascii Medium" pitchFamily="2" charset="0"/>
              </a:rPr>
              <a:t>Составление 20 вариантов команд для пользователя</a:t>
            </a:r>
            <a:endParaRPr lang="en-RU" sz="1200">
              <a:solidFill>
                <a:schemeClr val="bg1"/>
              </a:solidFill>
              <a:latin typeface="Ubuntu" panose="020B0504030602030204" pitchFamily="34" charset="0"/>
              <a:ea typeface="ascii Medium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F024C17-C985-A467-0F13-EE80CFA9FAED}"/>
              </a:ext>
            </a:extLst>
          </p:cNvPr>
          <p:cNvSpPr txBox="1"/>
          <p:nvPr/>
        </p:nvSpPr>
        <p:spPr>
          <a:xfrm>
            <a:off x="10301493" y="2913267"/>
            <a:ext cx="1663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>
                <a:solidFill>
                  <a:schemeClr val="bg1"/>
                </a:solidFill>
                <a:latin typeface="Ubuntu" panose="020B0504030602030204" pitchFamily="34" charset="0"/>
                <a:ea typeface="ascii Medium" pitchFamily="2" charset="0"/>
              </a:rPr>
              <a:t>Выбор и утверждение пользователем</a:t>
            </a:r>
            <a:endParaRPr lang="en-RU" sz="1200">
              <a:solidFill>
                <a:schemeClr val="bg1"/>
              </a:solidFill>
              <a:latin typeface="Ubuntu" panose="020B0504030602030204" pitchFamily="34" charset="0"/>
              <a:ea typeface="ascii Medium" pitchFamily="2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5BB6FA-8FB5-DD5C-9210-8C8E4CFA7DA3}"/>
              </a:ext>
            </a:extLst>
          </p:cNvPr>
          <p:cNvSpPr txBox="1"/>
          <p:nvPr/>
        </p:nvSpPr>
        <p:spPr>
          <a:xfrm flipH="1">
            <a:off x="8432433" y="913602"/>
            <a:ext cx="45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/>
              <a:t>3</a:t>
            </a:r>
          </a:p>
        </p:txBody>
      </p:sp>
      <p:sp>
        <p:nvSpPr>
          <p:cNvPr id="81" name="Скругленный прямоугольник 35">
            <a:extLst>
              <a:ext uri="{FF2B5EF4-FFF2-40B4-BE49-F238E27FC236}">
                <a16:creationId xmlns:a16="http://schemas.microsoft.com/office/drawing/2014/main" id="{766830CD-6D2D-E89D-FB01-8BBCEF3FBFC2}"/>
              </a:ext>
            </a:extLst>
          </p:cNvPr>
          <p:cNvSpPr/>
          <p:nvPr/>
        </p:nvSpPr>
        <p:spPr>
          <a:xfrm>
            <a:off x="-2039057" y="8858128"/>
            <a:ext cx="3253901" cy="79209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1">
              <a:solidFill>
                <a:srgbClr val="6987AE"/>
              </a:solidFill>
              <a:latin typeface="Ubuntu" panose="020B050403060203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79FE6C6-231E-3D6D-3C02-7DA14A26D504}"/>
              </a:ext>
            </a:extLst>
          </p:cNvPr>
          <p:cNvSpPr txBox="1"/>
          <p:nvPr/>
        </p:nvSpPr>
        <p:spPr>
          <a:xfrm>
            <a:off x="4602492" y="3586231"/>
            <a:ext cx="3288080" cy="554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ru-RU" b="1"/>
              <a:t>Платформа заказа </a:t>
            </a:r>
            <a:r>
              <a:rPr lang="en-US" b="1"/>
              <a:t>AI</a:t>
            </a:r>
            <a:endParaRPr lang="ru-RU" b="1"/>
          </a:p>
        </p:txBody>
      </p:sp>
      <p:sp>
        <p:nvSpPr>
          <p:cNvPr id="83" name="Скругленный прямоугольник 35">
            <a:extLst>
              <a:ext uri="{FF2B5EF4-FFF2-40B4-BE49-F238E27FC236}">
                <a16:creationId xmlns:a16="http://schemas.microsoft.com/office/drawing/2014/main" id="{AC30D55B-7AF5-02D6-CE62-9F6467C8630A}"/>
              </a:ext>
            </a:extLst>
          </p:cNvPr>
          <p:cNvSpPr/>
          <p:nvPr/>
        </p:nvSpPr>
        <p:spPr>
          <a:xfrm>
            <a:off x="2569883" y="4228365"/>
            <a:ext cx="2848956" cy="79209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1">
              <a:solidFill>
                <a:srgbClr val="6987AE"/>
              </a:solidFill>
              <a:latin typeface="Ubuntu" panose="020B050403060203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ADF0878-B5A3-DBBC-756E-3B28C711E852}"/>
              </a:ext>
            </a:extLst>
          </p:cNvPr>
          <p:cNvSpPr txBox="1"/>
          <p:nvPr/>
        </p:nvSpPr>
        <p:spPr>
          <a:xfrm>
            <a:off x="2391164" y="4265499"/>
            <a:ext cx="3288080" cy="554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Mall’ER</a:t>
            </a:r>
            <a:r>
              <a:rPr lang="en-US" b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marketing</a:t>
            </a:r>
            <a:endParaRPr lang="ru-RU" b="1"/>
          </a:p>
        </p:txBody>
      </p:sp>
      <p:cxnSp>
        <p:nvCxnSpPr>
          <p:cNvPr id="86" name="Прямая со стрелкой 85">
            <a:extLst>
              <a:ext uri="{FF2B5EF4-FFF2-40B4-BE49-F238E27FC236}">
                <a16:creationId xmlns:a16="http://schemas.microsoft.com/office/drawing/2014/main" id="{3BF47D8B-9A8E-B1B6-DF43-D2F0CD630EEB}"/>
              </a:ext>
            </a:extLst>
          </p:cNvPr>
          <p:cNvCxnSpPr/>
          <p:nvPr/>
        </p:nvCxnSpPr>
        <p:spPr>
          <a:xfrm>
            <a:off x="1223611" y="9252283"/>
            <a:ext cx="60330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EC1C34B-F4F0-5205-5F4E-F344A369685B}"/>
              </a:ext>
            </a:extLst>
          </p:cNvPr>
          <p:cNvCxnSpPr/>
          <p:nvPr/>
        </p:nvCxnSpPr>
        <p:spPr>
          <a:xfrm>
            <a:off x="4066565" y="821185"/>
            <a:ext cx="0" cy="2977699"/>
          </a:xfrm>
          <a:prstGeom prst="line">
            <a:avLst/>
          </a:prstGeom>
          <a:ln w="12700">
            <a:solidFill>
              <a:srgbClr val="C00000">
                <a:alpha val="8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9088661-2335-DDE6-50F8-5C42F014BECF}"/>
              </a:ext>
            </a:extLst>
          </p:cNvPr>
          <p:cNvCxnSpPr/>
          <p:nvPr/>
        </p:nvCxnSpPr>
        <p:spPr>
          <a:xfrm>
            <a:off x="-8165" y="3796496"/>
            <a:ext cx="12192000" cy="0"/>
          </a:xfrm>
          <a:prstGeom prst="line">
            <a:avLst/>
          </a:prstGeom>
          <a:ln w="12700">
            <a:solidFill>
              <a:srgbClr val="C00000">
                <a:alpha val="8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280C54D-B435-84C9-93AF-77D4AEF9237F}"/>
              </a:ext>
            </a:extLst>
          </p:cNvPr>
          <p:cNvCxnSpPr/>
          <p:nvPr/>
        </p:nvCxnSpPr>
        <p:spPr>
          <a:xfrm>
            <a:off x="8126743" y="819769"/>
            <a:ext cx="0" cy="2977699"/>
          </a:xfrm>
          <a:prstGeom prst="line">
            <a:avLst/>
          </a:prstGeom>
          <a:ln w="12700">
            <a:solidFill>
              <a:srgbClr val="C00000">
                <a:alpha val="8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CFDD1B7-98D0-CB92-B8BF-0F9D0F9322F9}"/>
              </a:ext>
            </a:extLst>
          </p:cNvPr>
          <p:cNvSpPr txBox="1"/>
          <p:nvPr/>
        </p:nvSpPr>
        <p:spPr>
          <a:xfrm>
            <a:off x="230508" y="446711"/>
            <a:ext cx="13042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/>
              <a:t>Разработка </a:t>
            </a:r>
            <a:r>
              <a:rPr lang="en-US" sz="1400" b="1"/>
              <a:t>MVP </a:t>
            </a:r>
            <a:r>
              <a:rPr lang="ru-RU" sz="1400" b="1"/>
              <a:t>пройдет в три этапа. Разработка </a:t>
            </a:r>
            <a:r>
              <a:rPr lang="en-US" sz="1400" b="1"/>
              <a:t>AI</a:t>
            </a:r>
            <a:r>
              <a:rPr lang="ru-RU" sz="1400" b="1"/>
              <a:t> осуществляется с привлечением отечественной компании </a:t>
            </a:r>
            <a:r>
              <a:rPr lang="en-US" sz="1400" b="1" err="1"/>
              <a:t>Mall’ER</a:t>
            </a:r>
            <a:r>
              <a:rPr lang="en-US" sz="1400" b="1"/>
              <a:t> marketing</a:t>
            </a:r>
            <a:r>
              <a:rPr lang="ru-RU" sz="1400" b="1"/>
              <a:t> </a:t>
            </a:r>
          </a:p>
          <a:p>
            <a:r>
              <a:rPr lang="ru-RU" sz="1400"/>
              <a:t> </a:t>
            </a:r>
            <a:endParaRPr lang="en-RU" sz="1400"/>
          </a:p>
        </p:txBody>
      </p:sp>
      <p:sp>
        <p:nvSpPr>
          <p:cNvPr id="105" name="Номер слайда 17">
            <a:extLst>
              <a:ext uri="{FF2B5EF4-FFF2-40B4-BE49-F238E27FC236}">
                <a16:creationId xmlns:a16="http://schemas.microsoft.com/office/drawing/2014/main" id="{CC3A8237-1484-748F-9CA1-15FB7800F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9756" y="6427380"/>
            <a:ext cx="2743200" cy="365125"/>
          </a:xfrm>
        </p:spPr>
        <p:txBody>
          <a:bodyPr/>
          <a:lstStyle/>
          <a:p>
            <a:fld id="{2AB48AD9-C300-D240-9EC2-9B440075D4CA}" type="slidenum">
              <a:rPr lang="ru-RU" smtClean="0"/>
              <a:t>13</a:t>
            </a:fld>
            <a:endParaRPr lang="ru-RU"/>
          </a:p>
        </p:txBody>
      </p:sp>
      <p:cxnSp>
        <p:nvCxnSpPr>
          <p:cNvPr id="2" name="Прямая соединительная линия 5">
            <a:extLst>
              <a:ext uri="{FF2B5EF4-FFF2-40B4-BE49-F238E27FC236}">
                <a16:creationId xmlns:a16="http://schemas.microsoft.com/office/drawing/2014/main" id="{F47D0653-297A-F0E5-BEAA-07F479E29D20}"/>
              </a:ext>
            </a:extLst>
          </p:cNvPr>
          <p:cNvCxnSpPr/>
          <p:nvPr/>
        </p:nvCxnSpPr>
        <p:spPr>
          <a:xfrm>
            <a:off x="0" y="773966"/>
            <a:ext cx="12192000" cy="0"/>
          </a:xfrm>
          <a:prstGeom prst="line">
            <a:avLst/>
          </a:prstGeom>
          <a:ln w="28575">
            <a:solidFill>
              <a:srgbClr val="B70E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10">
            <a:extLst>
              <a:ext uri="{FF2B5EF4-FFF2-40B4-BE49-F238E27FC236}">
                <a16:creationId xmlns:a16="http://schemas.microsoft.com/office/drawing/2014/main" id="{3004B8DE-6CAA-975F-1857-8300B8CE030C}"/>
              </a:ext>
            </a:extLst>
          </p:cNvPr>
          <p:cNvCxnSpPr>
            <a:cxnSpLocks/>
          </p:cNvCxnSpPr>
          <p:nvPr/>
        </p:nvCxnSpPr>
        <p:spPr>
          <a:xfrm>
            <a:off x="-8165" y="425588"/>
            <a:ext cx="5821792" cy="8375"/>
          </a:xfrm>
          <a:prstGeom prst="line">
            <a:avLst/>
          </a:prstGeom>
          <a:ln w="28575">
            <a:solidFill>
              <a:srgbClr val="0744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8">
            <a:extLst>
              <a:ext uri="{FF2B5EF4-FFF2-40B4-BE49-F238E27FC236}">
                <a16:creationId xmlns:a16="http://schemas.microsoft.com/office/drawing/2014/main" id="{C3EB6187-0DD3-6C31-CD20-5A946A8CD1B9}"/>
              </a:ext>
            </a:extLst>
          </p:cNvPr>
          <p:cNvCxnSpPr>
            <a:cxnSpLocks/>
          </p:cNvCxnSpPr>
          <p:nvPr/>
        </p:nvCxnSpPr>
        <p:spPr>
          <a:xfrm>
            <a:off x="5841490" y="433963"/>
            <a:ext cx="635051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6" descr="A red location pin with a black circle&#10;&#10;Description automatically generated">
            <a:extLst>
              <a:ext uri="{FF2B5EF4-FFF2-40B4-BE49-F238E27FC236}">
                <a16:creationId xmlns:a16="http://schemas.microsoft.com/office/drawing/2014/main" id="{420418A5-9EDF-C49F-DF60-851A82FFF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466" y="278619"/>
            <a:ext cx="254186" cy="254186"/>
          </a:xfrm>
          <a:prstGeom prst="rect">
            <a:avLst/>
          </a:prstGeom>
        </p:spPr>
      </p:pic>
      <p:pic>
        <p:nvPicPr>
          <p:cNvPr id="13" name="Picture 45" descr="A red and black logo&#10;&#10;Description automatically generated">
            <a:extLst>
              <a:ext uri="{FF2B5EF4-FFF2-40B4-BE49-F238E27FC236}">
                <a16:creationId xmlns:a16="http://schemas.microsoft.com/office/drawing/2014/main" id="{1506655A-50A0-C985-C14E-BEE1D5C21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0" y="23083"/>
            <a:ext cx="727821" cy="333788"/>
          </a:xfrm>
          <a:prstGeom prst="rect">
            <a:avLst/>
          </a:prstGeom>
        </p:spPr>
      </p:pic>
      <p:sp>
        <p:nvSpPr>
          <p:cNvPr id="14" name="Скругленный прямоугольник 35">
            <a:extLst>
              <a:ext uri="{FF2B5EF4-FFF2-40B4-BE49-F238E27FC236}">
                <a16:creationId xmlns:a16="http://schemas.microsoft.com/office/drawing/2014/main" id="{84796701-DCFA-443D-12B6-D568B2643491}"/>
              </a:ext>
            </a:extLst>
          </p:cNvPr>
          <p:cNvSpPr/>
          <p:nvPr/>
        </p:nvSpPr>
        <p:spPr>
          <a:xfrm>
            <a:off x="5941077" y="4227443"/>
            <a:ext cx="2848956" cy="79209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1">
              <a:solidFill>
                <a:srgbClr val="6987AE"/>
              </a:solidFill>
              <a:latin typeface="Ubuntu" panose="020B0504030602030204" pitchFamily="34" charset="0"/>
            </a:endParaRPr>
          </a:p>
        </p:txBody>
      </p:sp>
      <p:sp>
        <p:nvSpPr>
          <p:cNvPr id="15" name="Скругленный прямоугольник 35">
            <a:extLst>
              <a:ext uri="{FF2B5EF4-FFF2-40B4-BE49-F238E27FC236}">
                <a16:creationId xmlns:a16="http://schemas.microsoft.com/office/drawing/2014/main" id="{3BEAB698-647B-8D40-1CAE-7FF9BC3DC879}"/>
              </a:ext>
            </a:extLst>
          </p:cNvPr>
          <p:cNvSpPr/>
          <p:nvPr/>
        </p:nvSpPr>
        <p:spPr>
          <a:xfrm>
            <a:off x="9169422" y="4226012"/>
            <a:ext cx="2848956" cy="79209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1">
              <a:solidFill>
                <a:srgbClr val="6987AE"/>
              </a:solidFill>
              <a:latin typeface="Ubuntu" panose="020B05040306020302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A5103CC-2160-BE87-AA48-8BF7EB2787F7}"/>
              </a:ext>
            </a:extLst>
          </p:cNvPr>
          <p:cNvSpPr txBox="1"/>
          <p:nvPr/>
        </p:nvSpPr>
        <p:spPr>
          <a:xfrm>
            <a:off x="5790446" y="4241026"/>
            <a:ext cx="3288080" cy="554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studio</a:t>
            </a:r>
            <a:endParaRPr lang="ru-RU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ED61B7-FA6F-2D5E-8420-6C372897FB13}"/>
              </a:ext>
            </a:extLst>
          </p:cNvPr>
          <p:cNvSpPr txBox="1"/>
          <p:nvPr/>
        </p:nvSpPr>
        <p:spPr>
          <a:xfrm>
            <a:off x="-27715" y="6632831"/>
            <a:ext cx="7323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Источники: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US" sz="1000" err="1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Mall’ER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marketing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studio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server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Criteria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TeamStage</a:t>
            </a:r>
            <a:endParaRPr lang="ru-RU" sz="10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B53D7F6-7DC5-6E78-4953-2476BBD8E8DC}"/>
              </a:ext>
            </a:extLst>
          </p:cNvPr>
          <p:cNvSpPr txBox="1"/>
          <p:nvPr/>
        </p:nvSpPr>
        <p:spPr>
          <a:xfrm>
            <a:off x="8958024" y="4252077"/>
            <a:ext cx="3288080" cy="554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server</a:t>
            </a:r>
            <a:endParaRPr lang="ru-RU" b="1"/>
          </a:p>
        </p:txBody>
      </p:sp>
      <p:sp>
        <p:nvSpPr>
          <p:cNvPr id="112" name="Скругленный прямоугольник 35">
            <a:extLst>
              <a:ext uri="{FF2B5EF4-FFF2-40B4-BE49-F238E27FC236}">
                <a16:creationId xmlns:a16="http://schemas.microsoft.com/office/drawing/2014/main" id="{045D09C3-C1A8-3CAC-0B13-63699DDC7F9E}"/>
              </a:ext>
            </a:extLst>
          </p:cNvPr>
          <p:cNvSpPr/>
          <p:nvPr/>
        </p:nvSpPr>
        <p:spPr>
          <a:xfrm>
            <a:off x="126582" y="4981813"/>
            <a:ext cx="2443301" cy="165101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1">
              <a:solidFill>
                <a:srgbClr val="6987AE"/>
              </a:solidFill>
              <a:latin typeface="Ubuntu" panose="020B050403060203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EFA82DD-28EE-3C6F-0211-58330A0D182D}"/>
              </a:ext>
            </a:extLst>
          </p:cNvPr>
          <p:cNvSpPr txBox="1"/>
          <p:nvPr/>
        </p:nvSpPr>
        <p:spPr>
          <a:xfrm>
            <a:off x="265168" y="5002846"/>
            <a:ext cx="2304715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/>
              <a:t>Отечественный производитель</a:t>
            </a:r>
          </a:p>
          <a:p>
            <a:r>
              <a:rPr lang="ru-RU" sz="1400"/>
              <a:t>Набор современных стек технологий</a:t>
            </a:r>
            <a:endParaRPr lang="en-US" sz="1400"/>
          </a:p>
          <a:p>
            <a:pPr>
              <a:lnSpc>
                <a:spcPct val="150000"/>
              </a:lnSpc>
            </a:pPr>
            <a:r>
              <a:rPr lang="ru-RU" sz="1400"/>
              <a:t>Портфолио, клиенты</a:t>
            </a:r>
          </a:p>
          <a:p>
            <a:r>
              <a:rPr lang="ru-RU" sz="1400"/>
              <a:t>Стоимость проекта</a:t>
            </a:r>
          </a:p>
        </p:txBody>
      </p:sp>
      <p:cxnSp>
        <p:nvCxnSpPr>
          <p:cNvPr id="115" name="Straight Connector 94">
            <a:extLst>
              <a:ext uri="{FF2B5EF4-FFF2-40B4-BE49-F238E27FC236}">
                <a16:creationId xmlns:a16="http://schemas.microsoft.com/office/drawing/2014/main" id="{2AC10E53-0DA4-C76E-38C2-CF86A9A3B034}"/>
              </a:ext>
            </a:extLst>
          </p:cNvPr>
          <p:cNvCxnSpPr>
            <a:cxnSpLocks/>
          </p:cNvCxnSpPr>
          <p:nvPr/>
        </p:nvCxnSpPr>
        <p:spPr>
          <a:xfrm>
            <a:off x="197017" y="5487459"/>
            <a:ext cx="11776592" cy="0"/>
          </a:xfrm>
          <a:prstGeom prst="line">
            <a:avLst/>
          </a:prstGeom>
          <a:ln w="12700">
            <a:solidFill>
              <a:schemeClr val="tx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94">
            <a:extLst>
              <a:ext uri="{FF2B5EF4-FFF2-40B4-BE49-F238E27FC236}">
                <a16:creationId xmlns:a16="http://schemas.microsoft.com/office/drawing/2014/main" id="{F3872C73-B476-95D2-E186-41E8F93BB2CF}"/>
              </a:ext>
            </a:extLst>
          </p:cNvPr>
          <p:cNvCxnSpPr>
            <a:cxnSpLocks/>
          </p:cNvCxnSpPr>
          <p:nvPr/>
        </p:nvCxnSpPr>
        <p:spPr>
          <a:xfrm>
            <a:off x="161925" y="5892521"/>
            <a:ext cx="11776592" cy="0"/>
          </a:xfrm>
          <a:prstGeom prst="line">
            <a:avLst/>
          </a:prstGeom>
          <a:ln w="12700">
            <a:solidFill>
              <a:schemeClr val="tx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94">
            <a:extLst>
              <a:ext uri="{FF2B5EF4-FFF2-40B4-BE49-F238E27FC236}">
                <a16:creationId xmlns:a16="http://schemas.microsoft.com/office/drawing/2014/main" id="{06339F50-7922-4F94-C6BA-0E68DA8FE3A9}"/>
              </a:ext>
            </a:extLst>
          </p:cNvPr>
          <p:cNvCxnSpPr>
            <a:cxnSpLocks/>
          </p:cNvCxnSpPr>
          <p:nvPr/>
        </p:nvCxnSpPr>
        <p:spPr>
          <a:xfrm>
            <a:off x="265168" y="6240445"/>
            <a:ext cx="11776592" cy="0"/>
          </a:xfrm>
          <a:prstGeom prst="line">
            <a:avLst/>
          </a:prstGeom>
          <a:ln w="12700">
            <a:solidFill>
              <a:schemeClr val="tx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92">
            <a:extLst>
              <a:ext uri="{FF2B5EF4-FFF2-40B4-BE49-F238E27FC236}">
                <a16:creationId xmlns:a16="http://schemas.microsoft.com/office/drawing/2014/main" id="{2057C2BD-2133-CB91-1FAC-99738FBFBE1C}"/>
              </a:ext>
            </a:extLst>
          </p:cNvPr>
          <p:cNvCxnSpPr>
            <a:cxnSpLocks/>
          </p:cNvCxnSpPr>
          <p:nvPr/>
        </p:nvCxnSpPr>
        <p:spPr>
          <a:xfrm>
            <a:off x="5700466" y="4427735"/>
            <a:ext cx="0" cy="2328206"/>
          </a:xfrm>
          <a:prstGeom prst="line">
            <a:avLst/>
          </a:prstGeom>
          <a:ln w="12700">
            <a:solidFill>
              <a:schemeClr val="tx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92">
            <a:extLst>
              <a:ext uri="{FF2B5EF4-FFF2-40B4-BE49-F238E27FC236}">
                <a16:creationId xmlns:a16="http://schemas.microsoft.com/office/drawing/2014/main" id="{067C7794-8210-E7AE-24B2-C68A8E7FA8AF}"/>
              </a:ext>
            </a:extLst>
          </p:cNvPr>
          <p:cNvCxnSpPr>
            <a:cxnSpLocks/>
          </p:cNvCxnSpPr>
          <p:nvPr/>
        </p:nvCxnSpPr>
        <p:spPr>
          <a:xfrm>
            <a:off x="8938442" y="4409402"/>
            <a:ext cx="0" cy="2328206"/>
          </a:xfrm>
          <a:prstGeom prst="line">
            <a:avLst/>
          </a:prstGeom>
          <a:ln w="12700">
            <a:solidFill>
              <a:schemeClr val="tx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E968BBE-2458-0AD1-2159-ABB6E9B3B9FC}"/>
              </a:ext>
            </a:extLst>
          </p:cNvPr>
          <p:cNvSpPr txBox="1"/>
          <p:nvPr/>
        </p:nvSpPr>
        <p:spPr>
          <a:xfrm>
            <a:off x="2642676" y="5139536"/>
            <a:ext cx="29835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000"/>
              <a:t>Да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CCD23DD-8A0A-804B-832A-63900A590EF3}"/>
              </a:ext>
            </a:extLst>
          </p:cNvPr>
          <p:cNvSpPr txBox="1"/>
          <p:nvPr/>
        </p:nvSpPr>
        <p:spPr>
          <a:xfrm>
            <a:off x="5926115" y="5139536"/>
            <a:ext cx="29835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000"/>
              <a:t>Да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528E36E-D4F2-7410-70A5-AEACA61B9202}"/>
              </a:ext>
            </a:extLst>
          </p:cNvPr>
          <p:cNvSpPr txBox="1"/>
          <p:nvPr/>
        </p:nvSpPr>
        <p:spPr>
          <a:xfrm>
            <a:off x="9259563" y="5146373"/>
            <a:ext cx="29835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000"/>
              <a:t>Да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470F358-F245-0DC3-6648-08314FBE0548}"/>
              </a:ext>
            </a:extLst>
          </p:cNvPr>
          <p:cNvSpPr txBox="1"/>
          <p:nvPr/>
        </p:nvSpPr>
        <p:spPr>
          <a:xfrm>
            <a:off x="2642675" y="5848320"/>
            <a:ext cx="29835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000"/>
              <a:t>Есть портфолио, сотрудничают с крупными компаниями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9DC3D68-2F2B-1C22-D791-BCF639732161}"/>
              </a:ext>
            </a:extLst>
          </p:cNvPr>
          <p:cNvSpPr txBox="1"/>
          <p:nvPr/>
        </p:nvSpPr>
        <p:spPr>
          <a:xfrm>
            <a:off x="5811669" y="5901259"/>
            <a:ext cx="29835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000"/>
              <a:t>Есть портфолио, но нет крупных клиентов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2CA087C9-D64E-4106-C9D8-8B7A8205BFA2}"/>
              </a:ext>
            </a:extLst>
          </p:cNvPr>
          <p:cNvSpPr txBox="1"/>
          <p:nvPr/>
        </p:nvSpPr>
        <p:spPr>
          <a:xfrm>
            <a:off x="9264460" y="5924672"/>
            <a:ext cx="29835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000"/>
              <a:t>Нет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D8A24D85-AD74-9163-6D66-FF9EEAE0B154}"/>
              </a:ext>
            </a:extLst>
          </p:cNvPr>
          <p:cNvSpPr txBox="1"/>
          <p:nvPr/>
        </p:nvSpPr>
        <p:spPr>
          <a:xfrm>
            <a:off x="2638034" y="5555616"/>
            <a:ext cx="29835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000"/>
              <a:t>Широкий набор</a:t>
            </a: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21D4FD19-E07A-F888-9FA6-A0C885DC4BFB}"/>
              </a:ext>
            </a:extLst>
          </p:cNvPr>
          <p:cNvSpPr txBox="1"/>
          <p:nvPr/>
        </p:nvSpPr>
        <p:spPr>
          <a:xfrm>
            <a:off x="5954652" y="5547551"/>
            <a:ext cx="29835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000"/>
              <a:t>Широкий набор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C4E98C27-C946-775F-18D7-3D0BED02EB14}"/>
              </a:ext>
            </a:extLst>
          </p:cNvPr>
          <p:cNvSpPr txBox="1"/>
          <p:nvPr/>
        </p:nvSpPr>
        <p:spPr>
          <a:xfrm>
            <a:off x="9236577" y="5580425"/>
            <a:ext cx="29835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000"/>
              <a:t>Ограниченный набор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9AF254BB-D458-FADE-DD69-52DFAE330733}"/>
              </a:ext>
            </a:extLst>
          </p:cNvPr>
          <p:cNvSpPr txBox="1"/>
          <p:nvPr/>
        </p:nvSpPr>
        <p:spPr>
          <a:xfrm>
            <a:off x="2605679" y="6342148"/>
            <a:ext cx="29835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000"/>
              <a:t>11,6 млн </a:t>
            </a:r>
            <a:r>
              <a:rPr lang="ru-RU" sz="1000" err="1"/>
              <a:t>руб</a:t>
            </a:r>
            <a:endParaRPr lang="ru-RU" sz="1000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DC4DC8C3-31FB-E6DE-CC05-CC4449276315}"/>
              </a:ext>
            </a:extLst>
          </p:cNvPr>
          <p:cNvSpPr txBox="1"/>
          <p:nvPr/>
        </p:nvSpPr>
        <p:spPr>
          <a:xfrm>
            <a:off x="5954652" y="6333411"/>
            <a:ext cx="29835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000"/>
              <a:t>20,5 млн </a:t>
            </a:r>
            <a:r>
              <a:rPr lang="ru-RU" sz="1000" err="1"/>
              <a:t>руб</a:t>
            </a:r>
            <a:endParaRPr lang="ru-RU" sz="1000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EACD6294-61AF-B93B-BDBC-C082566B9B7E}"/>
              </a:ext>
            </a:extLst>
          </p:cNvPr>
          <p:cNvSpPr txBox="1"/>
          <p:nvPr/>
        </p:nvSpPr>
        <p:spPr>
          <a:xfrm>
            <a:off x="9236577" y="6342148"/>
            <a:ext cx="29835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000"/>
              <a:t>6,8 млн </a:t>
            </a:r>
            <a:r>
              <a:rPr lang="ru-RU" sz="1000" err="1"/>
              <a:t>руб</a:t>
            </a:r>
            <a:endParaRPr lang="ru-RU" sz="1000"/>
          </a:p>
        </p:txBody>
      </p:sp>
    </p:spTree>
    <p:extLst>
      <p:ext uri="{BB962C8B-B14F-4D97-AF65-F5344CB8AC3E}">
        <p14:creationId xmlns:p14="http://schemas.microsoft.com/office/powerpoint/2010/main" val="2484628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3F8EFA2-89FE-CDB6-892C-5A23A1795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4736"/>
            <a:ext cx="12191999" cy="4448834"/>
          </a:xfrm>
          <a:prstGeom prst="rect">
            <a:avLst/>
          </a:prstGeom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659A20DC-EE46-253B-0FED-52AF3B3A2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803" y="4863371"/>
            <a:ext cx="2490862" cy="199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FD06AA-FC1C-CE6A-4B05-3C9B97D9689C}"/>
              </a:ext>
            </a:extLst>
          </p:cNvPr>
          <p:cNvSpPr txBox="1"/>
          <p:nvPr/>
        </p:nvSpPr>
        <p:spPr>
          <a:xfrm>
            <a:off x="2008883" y="23800"/>
            <a:ext cx="161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Анализ рынка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0401C1-B123-FD74-2CE5-32A487847852}"/>
              </a:ext>
            </a:extLst>
          </p:cNvPr>
          <p:cNvSpPr txBox="1"/>
          <p:nvPr/>
        </p:nvSpPr>
        <p:spPr>
          <a:xfrm>
            <a:off x="1207054" y="22222"/>
            <a:ext cx="105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Резюме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8BE342C1-BBB5-F58D-ACF2-E9A3504BA6ED}"/>
              </a:ext>
            </a:extLst>
          </p:cNvPr>
          <p:cNvSpPr txBox="1"/>
          <p:nvPr/>
        </p:nvSpPr>
        <p:spPr>
          <a:xfrm>
            <a:off x="7785399" y="46345"/>
            <a:ext cx="1991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Финансы и риски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CF5440BB-C8BD-1EF1-B263-40FD1212C1C2}"/>
              </a:ext>
            </a:extLst>
          </p:cNvPr>
          <p:cNvSpPr txBox="1"/>
          <p:nvPr/>
        </p:nvSpPr>
        <p:spPr>
          <a:xfrm>
            <a:off x="3293221" y="20490"/>
            <a:ext cx="211262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Общая концепция </a:t>
            </a:r>
            <a:endParaRPr lang="en-US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56C545E8-2921-F819-0A7E-43ECDBBC37F4}"/>
              </a:ext>
            </a:extLst>
          </p:cNvPr>
          <p:cNvSpPr txBox="1"/>
          <p:nvPr/>
        </p:nvSpPr>
        <p:spPr>
          <a:xfrm>
            <a:off x="9472319" y="37854"/>
            <a:ext cx="1248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Команда 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cxnSp>
        <p:nvCxnSpPr>
          <p:cNvPr id="24" name="Straight Connector 10">
            <a:extLst>
              <a:ext uri="{FF2B5EF4-FFF2-40B4-BE49-F238E27FC236}">
                <a16:creationId xmlns:a16="http://schemas.microsoft.com/office/drawing/2014/main" id="{224CB8F3-8A84-6DAE-D7D8-7DEAD5AFC84D}"/>
              </a:ext>
            </a:extLst>
          </p:cNvPr>
          <p:cNvCxnSpPr>
            <a:cxnSpLocks/>
          </p:cNvCxnSpPr>
          <p:nvPr/>
        </p:nvCxnSpPr>
        <p:spPr>
          <a:xfrm>
            <a:off x="0" y="421800"/>
            <a:ext cx="7145867" cy="0"/>
          </a:xfrm>
          <a:prstGeom prst="line">
            <a:avLst/>
          </a:prstGeom>
          <a:ln w="28575">
            <a:solidFill>
              <a:srgbClr val="0744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8F0BDD8-ED1C-61F7-244D-7BE1612B60BC}"/>
              </a:ext>
            </a:extLst>
          </p:cNvPr>
          <p:cNvSpPr txBox="1"/>
          <p:nvPr/>
        </p:nvSpPr>
        <p:spPr>
          <a:xfrm>
            <a:off x="4870486" y="38064"/>
            <a:ext cx="197116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Описание 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MVP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cxnSp>
        <p:nvCxnSpPr>
          <p:cNvPr id="26" name="Прямая соединительная линия 5">
            <a:extLst>
              <a:ext uri="{FF2B5EF4-FFF2-40B4-BE49-F238E27FC236}">
                <a16:creationId xmlns:a16="http://schemas.microsoft.com/office/drawing/2014/main" id="{E93D782E-F824-81B0-4E01-0D7AB3EF4549}"/>
              </a:ext>
            </a:extLst>
          </p:cNvPr>
          <p:cNvCxnSpPr/>
          <p:nvPr/>
        </p:nvCxnSpPr>
        <p:spPr>
          <a:xfrm>
            <a:off x="0" y="773966"/>
            <a:ext cx="12192000" cy="0"/>
          </a:xfrm>
          <a:prstGeom prst="line">
            <a:avLst/>
          </a:prstGeom>
          <a:ln w="28575">
            <a:solidFill>
              <a:srgbClr val="B70E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5" descr="A red and black logo&#10;&#10;Description automatically generated">
            <a:extLst>
              <a:ext uri="{FF2B5EF4-FFF2-40B4-BE49-F238E27FC236}">
                <a16:creationId xmlns:a16="http://schemas.microsoft.com/office/drawing/2014/main" id="{861F7236-D0D5-E77D-E385-F80942C80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0" y="23083"/>
            <a:ext cx="727821" cy="333788"/>
          </a:xfrm>
          <a:prstGeom prst="rect">
            <a:avLst/>
          </a:prstGeom>
        </p:spPr>
      </p:pic>
      <p:sp>
        <p:nvSpPr>
          <p:cNvPr id="28" name="TextBox 3">
            <a:extLst>
              <a:ext uri="{FF2B5EF4-FFF2-40B4-BE49-F238E27FC236}">
                <a16:creationId xmlns:a16="http://schemas.microsoft.com/office/drawing/2014/main" id="{51953A64-B5B6-C43C-D219-EB18F9AD19FF}"/>
              </a:ext>
            </a:extLst>
          </p:cNvPr>
          <p:cNvSpPr txBox="1"/>
          <p:nvPr/>
        </p:nvSpPr>
        <p:spPr>
          <a:xfrm>
            <a:off x="6305581" y="41283"/>
            <a:ext cx="190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rgbClr val="C00000"/>
                </a:solidFill>
                <a:latin typeface="Ubuntu" panose="020B0504030602030204" pitchFamily="34" charset="0"/>
              </a:rPr>
              <a:t>План развития</a:t>
            </a:r>
            <a:endParaRPr lang="en-RU" sz="1400">
              <a:solidFill>
                <a:srgbClr val="C00000"/>
              </a:solidFill>
              <a:latin typeface="Ubuntu" panose="020B0504030602030204" pitchFamily="34" charset="0"/>
            </a:endParaRP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9D4EA207-C66D-C791-2D40-2B1A27E5C6C0}"/>
              </a:ext>
            </a:extLst>
          </p:cNvPr>
          <p:cNvSpPr txBox="1"/>
          <p:nvPr/>
        </p:nvSpPr>
        <p:spPr>
          <a:xfrm>
            <a:off x="10383638" y="36523"/>
            <a:ext cx="1746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Приложение 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30" name="Picture 16" descr="A red location pin with a black circle&#10;&#10;Description automatically generated">
            <a:extLst>
              <a:ext uri="{FF2B5EF4-FFF2-40B4-BE49-F238E27FC236}">
                <a16:creationId xmlns:a16="http://schemas.microsoft.com/office/drawing/2014/main" id="{4F98642A-A081-EEA3-3C9F-CE311679D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791" y="298696"/>
            <a:ext cx="254186" cy="254186"/>
          </a:xfrm>
          <a:prstGeom prst="rect">
            <a:avLst/>
          </a:prstGeom>
        </p:spPr>
      </p:pic>
      <p:cxnSp>
        <p:nvCxnSpPr>
          <p:cNvPr id="31" name="Straight Connector 18">
            <a:extLst>
              <a:ext uri="{FF2B5EF4-FFF2-40B4-BE49-F238E27FC236}">
                <a16:creationId xmlns:a16="http://schemas.microsoft.com/office/drawing/2014/main" id="{0463B2B4-9086-4081-C338-23A0EA009349}"/>
              </a:ext>
            </a:extLst>
          </p:cNvPr>
          <p:cNvCxnSpPr>
            <a:cxnSpLocks/>
          </p:cNvCxnSpPr>
          <p:nvPr/>
        </p:nvCxnSpPr>
        <p:spPr>
          <a:xfrm>
            <a:off x="7257364" y="420468"/>
            <a:ext cx="493992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B00BFD6A-6C16-3C2A-26CF-4163C2D265A2}"/>
              </a:ext>
            </a:extLst>
          </p:cNvPr>
          <p:cNvSpPr/>
          <p:nvPr/>
        </p:nvSpPr>
        <p:spPr>
          <a:xfrm>
            <a:off x="91279" y="5049453"/>
            <a:ext cx="5187606" cy="1558396"/>
          </a:xfrm>
          <a:prstGeom prst="roundRect">
            <a:avLst>
              <a:gd name="adj" fmla="val 11272"/>
            </a:avLst>
          </a:prstGeom>
          <a:solidFill>
            <a:srgbClr val="82C1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Ubuntu" panose="020B0504030602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08C57E-6505-ED11-C27A-8A1F7FAB4316}"/>
              </a:ext>
            </a:extLst>
          </p:cNvPr>
          <p:cNvSpPr txBox="1"/>
          <p:nvPr/>
        </p:nvSpPr>
        <p:spPr>
          <a:xfrm>
            <a:off x="1317175" y="5163756"/>
            <a:ext cx="3551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Ubuntu" panose="020B0504030602030204" pitchFamily="34" charset="0"/>
              </a:rPr>
              <a:t>Повышение активности сотрудников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9F857D-9587-649F-3A90-4432A9F20993}"/>
              </a:ext>
            </a:extLst>
          </p:cNvPr>
          <p:cNvSpPr txBox="1"/>
          <p:nvPr/>
        </p:nvSpPr>
        <p:spPr>
          <a:xfrm>
            <a:off x="646077" y="5144162"/>
            <a:ext cx="756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1</a:t>
            </a:r>
            <a:r>
              <a:rPr lang="ru-RU" sz="1400" b="1" dirty="0">
                <a:solidFill>
                  <a:schemeClr val="bg1"/>
                </a:solidFill>
                <a:latin typeface="Ubuntu" panose="020B0504030602030204" pitchFamily="34" charset="0"/>
              </a:rPr>
              <a:t>8</a:t>
            </a:r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%</a:t>
            </a:r>
            <a:endParaRPr lang="ru-RU" sz="14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43" name="Рисунок 42" descr="Изображение выглядит как Графика, Шрифт, дизайн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BED7377-9881-35C7-75DB-FE2A60545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174" y="5156174"/>
            <a:ext cx="416903" cy="41690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A68ACD3-A8B3-AE64-239D-CB631ACE6257}"/>
              </a:ext>
            </a:extLst>
          </p:cNvPr>
          <p:cNvSpPr txBox="1"/>
          <p:nvPr/>
        </p:nvSpPr>
        <p:spPr>
          <a:xfrm>
            <a:off x="1317175" y="5680920"/>
            <a:ext cx="3551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Ubuntu" panose="020B0504030602030204" pitchFamily="34" charset="0"/>
              </a:rPr>
              <a:t>Доля выполнения рутинных задач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84BE34-6A38-8C49-7D21-6DCA18027E3A}"/>
              </a:ext>
            </a:extLst>
          </p:cNvPr>
          <p:cNvSpPr txBox="1"/>
          <p:nvPr/>
        </p:nvSpPr>
        <p:spPr>
          <a:xfrm>
            <a:off x="658135" y="5671468"/>
            <a:ext cx="756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80%</a:t>
            </a:r>
            <a:endParaRPr lang="ru-RU" sz="14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85C60C-3F1B-34EC-AC07-BA436E0BB57A}"/>
              </a:ext>
            </a:extLst>
          </p:cNvPr>
          <p:cNvSpPr txBox="1"/>
          <p:nvPr/>
        </p:nvSpPr>
        <p:spPr>
          <a:xfrm>
            <a:off x="85919" y="6610309"/>
            <a:ext cx="7051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Источники: 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Forbes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Appinventiv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, , 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TechTarget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US" sz="100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Mirapolis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GLEEMATIC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US" sz="100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zavvy</a:t>
            </a:r>
            <a:endParaRPr lang="ru-RU" sz="10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A28D5A-E9AD-0031-9BBB-EE2E0BC6D5C3}"/>
              </a:ext>
            </a:extLst>
          </p:cNvPr>
          <p:cNvSpPr txBox="1"/>
          <p:nvPr/>
        </p:nvSpPr>
        <p:spPr>
          <a:xfrm>
            <a:off x="1317175" y="6158193"/>
            <a:ext cx="3551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Ubuntu" panose="020B0504030602030204" pitchFamily="34" charset="0"/>
              </a:rPr>
              <a:t>Повышение доверия к ИИ среди сотрудников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3A40AA-BBB9-CE84-71F4-625E5EC1A41E}"/>
              </a:ext>
            </a:extLst>
          </p:cNvPr>
          <p:cNvSpPr txBox="1"/>
          <p:nvPr/>
        </p:nvSpPr>
        <p:spPr>
          <a:xfrm>
            <a:off x="658135" y="6147414"/>
            <a:ext cx="756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solidFill>
                  <a:schemeClr val="bg1"/>
                </a:solidFill>
                <a:latin typeface="Ubuntu" panose="020B0504030602030204" pitchFamily="34" charset="0"/>
              </a:rPr>
              <a:t>64</a:t>
            </a:r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%</a:t>
            </a:r>
            <a:endParaRPr lang="ru-RU" sz="14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51" name="Рисунок 50" descr="Изображение выглядит как Графика, Шрифт, логотип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E08EE8E-3E93-980D-C032-F5BA6DC9FD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174" y="6097094"/>
            <a:ext cx="416903" cy="416903"/>
          </a:xfrm>
          <a:prstGeom prst="rect">
            <a:avLst/>
          </a:prstGeom>
        </p:spPr>
      </p:pic>
      <p:pic>
        <p:nvPicPr>
          <p:cNvPr id="53" name="Рисунок 52" descr="Изображение выглядит как Графика, круг, Шриф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55DFB591-5737-97F3-2E96-2D039F54E0A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4113" y="5620801"/>
            <a:ext cx="421964" cy="421964"/>
          </a:xfrm>
          <a:prstGeom prst="rect">
            <a:avLst/>
          </a:prstGeom>
        </p:spPr>
      </p:pic>
      <p:pic>
        <p:nvPicPr>
          <p:cNvPr id="4130" name="Picture 34">
            <a:extLst>
              <a:ext uri="{FF2B5EF4-FFF2-40B4-BE49-F238E27FC236}">
                <a16:creationId xmlns:a16="http://schemas.microsoft.com/office/drawing/2014/main" id="{1C50B7A9-D56F-3B45-BC36-A471CD633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122" y="4863371"/>
            <a:ext cx="4140959" cy="199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7">
            <a:extLst>
              <a:ext uri="{FF2B5EF4-FFF2-40B4-BE49-F238E27FC236}">
                <a16:creationId xmlns:a16="http://schemas.microsoft.com/office/drawing/2014/main" id="{5819E406-0025-B1EC-3EA1-3D9FADCCE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319" y="6413556"/>
            <a:ext cx="2743200" cy="365125"/>
          </a:xfrm>
        </p:spPr>
        <p:txBody>
          <a:bodyPr/>
          <a:lstStyle/>
          <a:p>
            <a:fld id="{2AB48AD9-C300-D240-9EC2-9B440075D4CA}" type="slidenum">
              <a:rPr lang="ru-RU" smtClean="0"/>
              <a:t>14</a:t>
            </a:fld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E6542-FE0D-D911-97FC-4937EC9DA70F}"/>
              </a:ext>
            </a:extLst>
          </p:cNvPr>
          <p:cNvSpPr txBox="1"/>
          <p:nvPr/>
        </p:nvSpPr>
        <p:spPr>
          <a:xfrm>
            <a:off x="137476" y="445379"/>
            <a:ext cx="11917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b="1" dirty="0"/>
              <a:t>Распространение </a:t>
            </a:r>
            <a:r>
              <a:rPr lang="en-US" sz="1400" b="1" dirty="0"/>
              <a:t>MVP </a:t>
            </a:r>
            <a:r>
              <a:rPr lang="ru-RU" sz="1400" b="1" dirty="0"/>
              <a:t>модели в различных дочерних компаниях ОАО «РЖД» и рост показателей производительности сотрудников  </a:t>
            </a:r>
            <a:endParaRPr lang="en-RU" sz="1400" b="1" dirty="0"/>
          </a:p>
        </p:txBody>
      </p:sp>
    </p:spTree>
    <p:extLst>
      <p:ext uri="{BB962C8B-B14F-4D97-AF65-F5344CB8AC3E}">
        <p14:creationId xmlns:p14="http://schemas.microsoft.com/office/powerpoint/2010/main" val="2905191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>
            <a:extLst>
              <a:ext uri="{FF2B5EF4-FFF2-40B4-BE49-F238E27FC236}">
                <a16:creationId xmlns:a16="http://schemas.microsoft.com/office/drawing/2014/main" id="{6B3F0662-3D6D-91DA-B023-50FA93465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683" y="4086660"/>
            <a:ext cx="4386705" cy="236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86C4C714-C0CF-54DD-B24C-7842FF6F8EBE}"/>
              </a:ext>
            </a:extLst>
          </p:cNvPr>
          <p:cNvCxnSpPr>
            <a:cxnSpLocks/>
          </p:cNvCxnSpPr>
          <p:nvPr/>
        </p:nvCxnSpPr>
        <p:spPr>
          <a:xfrm flipV="1">
            <a:off x="8027319" y="907849"/>
            <a:ext cx="0" cy="2412012"/>
          </a:xfrm>
          <a:prstGeom prst="straightConnector1">
            <a:avLst/>
          </a:prstGeom>
          <a:ln w="25400">
            <a:solidFill>
              <a:srgbClr val="FE54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9B9B0CC2-EE30-2E55-1762-248A43BCBD2D}"/>
              </a:ext>
            </a:extLst>
          </p:cNvPr>
          <p:cNvCxnSpPr>
            <a:cxnSpLocks/>
          </p:cNvCxnSpPr>
          <p:nvPr/>
        </p:nvCxnSpPr>
        <p:spPr>
          <a:xfrm>
            <a:off x="8109028" y="3355830"/>
            <a:ext cx="2395139" cy="1"/>
          </a:xfrm>
          <a:prstGeom prst="straightConnector1">
            <a:avLst/>
          </a:prstGeom>
          <a:ln w="25400">
            <a:solidFill>
              <a:srgbClr val="FE54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68F495-C4D1-A2FD-1838-B26D857A2205}"/>
              </a:ext>
            </a:extLst>
          </p:cNvPr>
          <p:cNvSpPr txBox="1"/>
          <p:nvPr/>
        </p:nvSpPr>
        <p:spPr>
          <a:xfrm>
            <a:off x="8798498" y="3335798"/>
            <a:ext cx="1642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solidFill>
                  <a:srgbClr val="FE544A"/>
                </a:solidFill>
                <a:latin typeface="Ubuntu" panose="020B0504030602030204" pitchFamily="34" charset="0"/>
              </a:rPr>
              <a:t>Вероятность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D0C32-A0E6-31CB-E599-C0E229CEE394}"/>
              </a:ext>
            </a:extLst>
          </p:cNvPr>
          <p:cNvSpPr txBox="1"/>
          <p:nvPr/>
        </p:nvSpPr>
        <p:spPr>
          <a:xfrm rot="16200000">
            <a:off x="7181828" y="1894533"/>
            <a:ext cx="1092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solidFill>
                  <a:srgbClr val="FE544A"/>
                </a:solidFill>
                <a:latin typeface="Ubuntu" panose="020B0504030602030204" pitchFamily="34" charset="0"/>
              </a:rPr>
              <a:t>Влияние</a:t>
            </a:r>
          </a:p>
        </p:txBody>
      </p:sp>
      <p:sp>
        <p:nvSpPr>
          <p:cNvPr id="7" name="Скругленный прямоугольник 35">
            <a:extLst>
              <a:ext uri="{FF2B5EF4-FFF2-40B4-BE49-F238E27FC236}">
                <a16:creationId xmlns:a16="http://schemas.microsoft.com/office/drawing/2014/main" id="{0DD1559B-DDE9-F543-16E4-DF6B5A205885}"/>
              </a:ext>
            </a:extLst>
          </p:cNvPr>
          <p:cNvSpPr/>
          <p:nvPr/>
        </p:nvSpPr>
        <p:spPr>
          <a:xfrm>
            <a:off x="7195694" y="3663808"/>
            <a:ext cx="1733946" cy="62302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1">
              <a:solidFill>
                <a:srgbClr val="6987AE"/>
              </a:solidFill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60B9B-CEAE-6330-3E56-B3F3C3717BAB}"/>
              </a:ext>
            </a:extLst>
          </p:cNvPr>
          <p:cNvSpPr txBox="1"/>
          <p:nvPr/>
        </p:nvSpPr>
        <p:spPr>
          <a:xfrm>
            <a:off x="7433087" y="3817286"/>
            <a:ext cx="1445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>
                <a:latin typeface="Ubuntu" panose="020B0504030602030204" pitchFamily="34" charset="0"/>
              </a:rPr>
              <a:t>Финансовые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CF6125-05C1-49BE-890F-CA6E0F825EE4}"/>
              </a:ext>
            </a:extLst>
          </p:cNvPr>
          <p:cNvSpPr txBox="1"/>
          <p:nvPr/>
        </p:nvSpPr>
        <p:spPr>
          <a:xfrm>
            <a:off x="7155069" y="3632621"/>
            <a:ext cx="351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>
                <a:solidFill>
                  <a:srgbClr val="C00000"/>
                </a:solidFill>
                <a:latin typeface="Ubuntu" panose="020B0504030602030204" pitchFamily="34" charset="0"/>
              </a:rPr>
              <a:t>1</a:t>
            </a:r>
            <a:endParaRPr lang="ru-RU" sz="3600">
              <a:solidFill>
                <a:srgbClr val="C00000"/>
              </a:solidFill>
              <a:latin typeface="Ubuntu" panose="020B0504030602030204" pitchFamily="34" charset="0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48BE1B7E-7911-CA10-712A-DE226F329C94}"/>
              </a:ext>
            </a:extLst>
          </p:cNvPr>
          <p:cNvCxnSpPr>
            <a:cxnSpLocks/>
          </p:cNvCxnSpPr>
          <p:nvPr/>
        </p:nvCxnSpPr>
        <p:spPr>
          <a:xfrm>
            <a:off x="9019648" y="3987558"/>
            <a:ext cx="841438" cy="0"/>
          </a:xfrm>
          <a:prstGeom prst="straightConnector1">
            <a:avLst/>
          </a:prstGeom>
          <a:ln w="12700">
            <a:solidFill>
              <a:srgbClr val="FE54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A239E48-6B98-321F-35E5-02EB4AF4DF37}"/>
              </a:ext>
            </a:extLst>
          </p:cNvPr>
          <p:cNvSpPr txBox="1"/>
          <p:nvPr/>
        </p:nvSpPr>
        <p:spPr>
          <a:xfrm>
            <a:off x="7161431" y="4345306"/>
            <a:ext cx="351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>
                <a:solidFill>
                  <a:srgbClr val="C00000"/>
                </a:solidFill>
                <a:latin typeface="Ubuntu" panose="020B0504030602030204" pitchFamily="34" charset="0"/>
              </a:rPr>
              <a:t>2</a:t>
            </a:r>
            <a:endParaRPr lang="ru-RU" sz="3600">
              <a:solidFill>
                <a:srgbClr val="C0000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20B780-1C0E-086E-42A1-B7FA7B39F527}"/>
              </a:ext>
            </a:extLst>
          </p:cNvPr>
          <p:cNvSpPr txBox="1"/>
          <p:nvPr/>
        </p:nvSpPr>
        <p:spPr>
          <a:xfrm>
            <a:off x="7433087" y="4534267"/>
            <a:ext cx="1445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>
                <a:latin typeface="Ubuntu" panose="020B0504030602030204" pitchFamily="34" charset="0"/>
              </a:rPr>
              <a:t>Технические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3987B8-D390-71EA-C3ED-2A6FB571E608}"/>
              </a:ext>
            </a:extLst>
          </p:cNvPr>
          <p:cNvSpPr txBox="1"/>
          <p:nvPr/>
        </p:nvSpPr>
        <p:spPr>
          <a:xfrm>
            <a:off x="10138535" y="4364127"/>
            <a:ext cx="174092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>
                <a:latin typeface="Ubuntu" panose="020B0504030602030204" pitchFamily="34" charset="0"/>
              </a:rPr>
              <a:t>Проводить тщательные тестирования перед запуском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474A0F25-C750-98F3-7F16-F28316FA770A}"/>
              </a:ext>
            </a:extLst>
          </p:cNvPr>
          <p:cNvCxnSpPr>
            <a:cxnSpLocks/>
          </p:cNvCxnSpPr>
          <p:nvPr/>
        </p:nvCxnSpPr>
        <p:spPr>
          <a:xfrm>
            <a:off x="9007946" y="4698645"/>
            <a:ext cx="841438" cy="0"/>
          </a:xfrm>
          <a:prstGeom prst="straightConnector1">
            <a:avLst/>
          </a:prstGeom>
          <a:ln w="12700">
            <a:solidFill>
              <a:srgbClr val="FE54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161D7875-3DCD-4E6A-0694-4333A19A17E1}"/>
              </a:ext>
            </a:extLst>
          </p:cNvPr>
          <p:cNvCxnSpPr>
            <a:cxnSpLocks/>
          </p:cNvCxnSpPr>
          <p:nvPr/>
        </p:nvCxnSpPr>
        <p:spPr>
          <a:xfrm>
            <a:off x="9004661" y="5431376"/>
            <a:ext cx="841438" cy="0"/>
          </a:xfrm>
          <a:prstGeom prst="straightConnector1">
            <a:avLst/>
          </a:prstGeom>
          <a:ln w="12700">
            <a:solidFill>
              <a:srgbClr val="FE54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929DFEA-6F26-7F8A-114C-C6E363AE2212}"/>
              </a:ext>
            </a:extLst>
          </p:cNvPr>
          <p:cNvSpPr txBox="1"/>
          <p:nvPr/>
        </p:nvSpPr>
        <p:spPr>
          <a:xfrm>
            <a:off x="10006554" y="3669504"/>
            <a:ext cx="20048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>
                <a:latin typeface="Ubuntu" panose="020B0504030602030204" pitchFamily="34" charset="0"/>
              </a:rPr>
              <a:t>Отложить финансовую подушку из изначальных инвестиций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9C8961-35C9-D188-81E9-3FAE2A3ABC14}"/>
              </a:ext>
            </a:extLst>
          </p:cNvPr>
          <p:cNvSpPr txBox="1"/>
          <p:nvPr/>
        </p:nvSpPr>
        <p:spPr>
          <a:xfrm>
            <a:off x="7145053" y="5134717"/>
            <a:ext cx="351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>
                <a:solidFill>
                  <a:srgbClr val="C00000"/>
                </a:solidFill>
                <a:latin typeface="Ubuntu" panose="020B0504030602030204" pitchFamily="34" charset="0"/>
              </a:rPr>
              <a:t>3</a:t>
            </a:r>
            <a:endParaRPr lang="ru-RU" sz="3600">
              <a:solidFill>
                <a:srgbClr val="C00000"/>
              </a:solidFill>
              <a:latin typeface="Ubuntu" panose="020B0504030602030204" pitchFamily="34" charset="0"/>
            </a:endParaRPr>
          </a:p>
        </p:txBody>
      </p:sp>
      <p:sp>
        <p:nvSpPr>
          <p:cNvPr id="20" name="Скругленный прямоугольник 35">
            <a:extLst>
              <a:ext uri="{FF2B5EF4-FFF2-40B4-BE49-F238E27FC236}">
                <a16:creationId xmlns:a16="http://schemas.microsoft.com/office/drawing/2014/main" id="{75F846BE-F121-540C-24C0-11EAA2ABC1FF}"/>
              </a:ext>
            </a:extLst>
          </p:cNvPr>
          <p:cNvSpPr/>
          <p:nvPr/>
        </p:nvSpPr>
        <p:spPr>
          <a:xfrm>
            <a:off x="7184329" y="4379390"/>
            <a:ext cx="1733946" cy="62302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1">
              <a:solidFill>
                <a:srgbClr val="6987AE"/>
              </a:solidFill>
              <a:latin typeface="Ubuntu" panose="020B0504030602030204" pitchFamily="34" charset="0"/>
            </a:endParaRPr>
          </a:p>
        </p:txBody>
      </p:sp>
      <p:sp>
        <p:nvSpPr>
          <p:cNvPr id="21" name="Скругленный прямоугольник 35">
            <a:extLst>
              <a:ext uri="{FF2B5EF4-FFF2-40B4-BE49-F238E27FC236}">
                <a16:creationId xmlns:a16="http://schemas.microsoft.com/office/drawing/2014/main" id="{376A0726-426C-64E2-8405-1EC2D4368ECB}"/>
              </a:ext>
            </a:extLst>
          </p:cNvPr>
          <p:cNvSpPr/>
          <p:nvPr/>
        </p:nvSpPr>
        <p:spPr>
          <a:xfrm>
            <a:off x="7161431" y="5142600"/>
            <a:ext cx="1733946" cy="62302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1">
              <a:solidFill>
                <a:srgbClr val="6987AE"/>
              </a:solidFill>
              <a:latin typeface="Ubuntu" panose="020B0504030602030204" pitchFamily="34" charset="0"/>
            </a:endParaRPr>
          </a:p>
        </p:txBody>
      </p:sp>
      <p:sp>
        <p:nvSpPr>
          <p:cNvPr id="22" name="Скругленный прямоугольник 35">
            <a:extLst>
              <a:ext uri="{FF2B5EF4-FFF2-40B4-BE49-F238E27FC236}">
                <a16:creationId xmlns:a16="http://schemas.microsoft.com/office/drawing/2014/main" id="{7DC10B68-DF7F-0C5F-A3E2-5F20A5718B87}"/>
              </a:ext>
            </a:extLst>
          </p:cNvPr>
          <p:cNvSpPr/>
          <p:nvPr/>
        </p:nvSpPr>
        <p:spPr>
          <a:xfrm>
            <a:off x="9974917" y="3666580"/>
            <a:ext cx="1995894" cy="62302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1">
              <a:solidFill>
                <a:srgbClr val="6987AE"/>
              </a:solidFill>
              <a:latin typeface="Ubuntu" panose="020B0504030602030204" pitchFamily="34" charset="0"/>
            </a:endParaRPr>
          </a:p>
        </p:txBody>
      </p:sp>
      <p:sp>
        <p:nvSpPr>
          <p:cNvPr id="23" name="Скругленный прямоугольник 35">
            <a:extLst>
              <a:ext uri="{FF2B5EF4-FFF2-40B4-BE49-F238E27FC236}">
                <a16:creationId xmlns:a16="http://schemas.microsoft.com/office/drawing/2014/main" id="{DC64C2D2-F64F-EB85-AEF0-59A444074999}"/>
              </a:ext>
            </a:extLst>
          </p:cNvPr>
          <p:cNvSpPr/>
          <p:nvPr/>
        </p:nvSpPr>
        <p:spPr>
          <a:xfrm>
            <a:off x="9965929" y="4359793"/>
            <a:ext cx="2004882" cy="62302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1">
              <a:solidFill>
                <a:srgbClr val="6987AE"/>
              </a:solidFill>
              <a:latin typeface="Ubuntu" panose="020B0504030602030204" pitchFamily="34" charset="0"/>
            </a:endParaRPr>
          </a:p>
        </p:txBody>
      </p:sp>
      <p:sp>
        <p:nvSpPr>
          <p:cNvPr id="24" name="Скругленный прямоугольник 35">
            <a:extLst>
              <a:ext uri="{FF2B5EF4-FFF2-40B4-BE49-F238E27FC236}">
                <a16:creationId xmlns:a16="http://schemas.microsoft.com/office/drawing/2014/main" id="{C6AD4C11-1518-1408-AE46-DC3FB8050F0E}"/>
              </a:ext>
            </a:extLst>
          </p:cNvPr>
          <p:cNvSpPr/>
          <p:nvPr/>
        </p:nvSpPr>
        <p:spPr>
          <a:xfrm>
            <a:off x="9964090" y="5119862"/>
            <a:ext cx="2006721" cy="62302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1">
              <a:solidFill>
                <a:srgbClr val="6987AE"/>
              </a:solidFill>
              <a:latin typeface="Ubuntu" panose="020B0504030602030204" pitchFamily="34" charset="0"/>
            </a:endParaRP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68B7ED8D-2DF0-D432-02F8-DE90E37E4026}"/>
              </a:ext>
            </a:extLst>
          </p:cNvPr>
          <p:cNvCxnSpPr>
            <a:cxnSpLocks/>
          </p:cNvCxnSpPr>
          <p:nvPr/>
        </p:nvCxnSpPr>
        <p:spPr>
          <a:xfrm>
            <a:off x="9031997" y="6157989"/>
            <a:ext cx="841438" cy="0"/>
          </a:xfrm>
          <a:prstGeom prst="straightConnector1">
            <a:avLst/>
          </a:prstGeom>
          <a:ln w="12700">
            <a:solidFill>
              <a:srgbClr val="FE54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845F18C-EF90-7D8A-34AA-300BE8901952}"/>
              </a:ext>
            </a:extLst>
          </p:cNvPr>
          <p:cNvSpPr txBox="1"/>
          <p:nvPr/>
        </p:nvSpPr>
        <p:spPr>
          <a:xfrm>
            <a:off x="7151198" y="5866113"/>
            <a:ext cx="4111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>
                <a:solidFill>
                  <a:srgbClr val="C00000"/>
                </a:solidFill>
                <a:latin typeface="Ubuntu" panose="020B0504030602030204" pitchFamily="34" charset="0"/>
              </a:rPr>
              <a:t>4</a:t>
            </a:r>
            <a:endParaRPr lang="ru-RU" sz="3600">
              <a:solidFill>
                <a:srgbClr val="C00000"/>
              </a:solidFill>
              <a:latin typeface="Ubuntu" panose="020B0504030602030204" pitchFamily="34" charset="0"/>
            </a:endParaRPr>
          </a:p>
        </p:txBody>
      </p:sp>
      <p:sp>
        <p:nvSpPr>
          <p:cNvPr id="27" name="Скругленный прямоугольник 35">
            <a:extLst>
              <a:ext uri="{FF2B5EF4-FFF2-40B4-BE49-F238E27FC236}">
                <a16:creationId xmlns:a16="http://schemas.microsoft.com/office/drawing/2014/main" id="{AD3F58CA-55FD-AE31-D241-8FBE768E1294}"/>
              </a:ext>
            </a:extLst>
          </p:cNvPr>
          <p:cNvSpPr/>
          <p:nvPr/>
        </p:nvSpPr>
        <p:spPr>
          <a:xfrm>
            <a:off x="7187559" y="5873996"/>
            <a:ext cx="1733946" cy="62302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1">
              <a:solidFill>
                <a:srgbClr val="6987AE"/>
              </a:solidFill>
              <a:latin typeface="Ubuntu" panose="020B0504030602030204" pitchFamily="34" charset="0"/>
            </a:endParaRPr>
          </a:p>
        </p:txBody>
      </p:sp>
      <p:sp>
        <p:nvSpPr>
          <p:cNvPr id="28" name="Скругленный прямоугольник 35">
            <a:extLst>
              <a:ext uri="{FF2B5EF4-FFF2-40B4-BE49-F238E27FC236}">
                <a16:creationId xmlns:a16="http://schemas.microsoft.com/office/drawing/2014/main" id="{EE57ADB7-6EF0-A7FC-B43A-5CC9123E2BBF}"/>
              </a:ext>
            </a:extLst>
          </p:cNvPr>
          <p:cNvSpPr/>
          <p:nvPr/>
        </p:nvSpPr>
        <p:spPr>
          <a:xfrm>
            <a:off x="9974916" y="5866113"/>
            <a:ext cx="2006721" cy="62302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1">
              <a:solidFill>
                <a:srgbClr val="6987AE"/>
              </a:solidFill>
              <a:latin typeface="Ubuntu" panose="020B0504030602030204" pitchFamily="34" charset="0"/>
            </a:endParaRPr>
          </a:p>
        </p:txBody>
      </p:sp>
      <p:graphicFrame>
        <p:nvGraphicFramePr>
          <p:cNvPr id="43" name="Таблица 42">
            <a:extLst>
              <a:ext uri="{FF2B5EF4-FFF2-40B4-BE49-F238E27FC236}">
                <a16:creationId xmlns:a16="http://schemas.microsoft.com/office/drawing/2014/main" id="{0682B8AB-161F-188C-689F-4751645EB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140982"/>
              </p:ext>
            </p:extLst>
          </p:nvPr>
        </p:nvGraphicFramePr>
        <p:xfrm>
          <a:off x="8184418" y="907849"/>
          <a:ext cx="2296410" cy="2308905"/>
        </p:xfrm>
        <a:graphic>
          <a:graphicData uri="http://schemas.openxmlformats.org/drawingml/2006/table">
            <a:tbl>
              <a:tblPr/>
              <a:tblGrid>
                <a:gridCol w="765470">
                  <a:extLst>
                    <a:ext uri="{9D8B030D-6E8A-4147-A177-3AD203B41FA5}">
                      <a16:colId xmlns:a16="http://schemas.microsoft.com/office/drawing/2014/main" val="2387432328"/>
                    </a:ext>
                  </a:extLst>
                </a:gridCol>
                <a:gridCol w="765470">
                  <a:extLst>
                    <a:ext uri="{9D8B030D-6E8A-4147-A177-3AD203B41FA5}">
                      <a16:colId xmlns:a16="http://schemas.microsoft.com/office/drawing/2014/main" val="208863443"/>
                    </a:ext>
                  </a:extLst>
                </a:gridCol>
                <a:gridCol w="765470">
                  <a:extLst>
                    <a:ext uri="{9D8B030D-6E8A-4147-A177-3AD203B41FA5}">
                      <a16:colId xmlns:a16="http://schemas.microsoft.com/office/drawing/2014/main" val="3861081127"/>
                    </a:ext>
                  </a:extLst>
                </a:gridCol>
              </a:tblGrid>
              <a:tr h="76963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</a:endParaRPr>
                    </a:p>
                  </a:txBody>
                  <a:tcPr marL="69476" marR="69476" marT="94289" marB="94289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</a:endParaRPr>
                    </a:p>
                  </a:txBody>
                  <a:tcPr marL="69476" marR="69476" marT="94289" marB="94289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61000">
                          <a:srgbClr val="FF8080"/>
                        </a:gs>
                        <a:gs pos="0">
                          <a:schemeClr val="bg1"/>
                        </a:gs>
                        <a:gs pos="100000">
                          <a:srgbClr val="FF0000"/>
                        </a:gs>
                        <a:gs pos="100000">
                          <a:srgbClr val="EE3523">
                            <a:alpha val="41976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</a:endParaRPr>
                    </a:p>
                  </a:txBody>
                  <a:tcPr marL="69476" marR="69476" marT="94289" marB="94289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250812"/>
                  </a:ext>
                </a:extLst>
              </a:tr>
              <a:tr h="76963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</a:endParaRPr>
                    </a:p>
                  </a:txBody>
                  <a:tcPr marL="69476" marR="69476" marT="94289" marB="94289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65000">
                          <a:schemeClr val="bg1"/>
                        </a:gs>
                        <a:gs pos="0">
                          <a:schemeClr val="accent1">
                            <a:lumMod val="20000"/>
                            <a:lumOff val="80000"/>
                          </a:schemeClr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</a:endParaRPr>
                    </a:p>
                  </a:txBody>
                  <a:tcPr marL="69476" marR="69476" marT="94289" marB="94289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100000">
                          <a:srgbClr val="FF4040">
                            <a:alpha val="80685"/>
                          </a:srgbClr>
                        </a:gs>
                        <a:gs pos="0">
                          <a:schemeClr val="accent1">
                            <a:lumMod val="20000"/>
                            <a:lumOff val="80000"/>
                          </a:schemeClr>
                        </a:gs>
                        <a:gs pos="58000">
                          <a:schemeClr val="bg1"/>
                        </a:gs>
                        <a:gs pos="37000">
                          <a:schemeClr val="bg1"/>
                        </a:gs>
                        <a:gs pos="100000">
                          <a:srgbClr val="FF0000"/>
                        </a:gs>
                        <a:gs pos="100000">
                          <a:srgbClr val="EE3523">
                            <a:alpha val="0"/>
                          </a:srgb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</a:endParaRPr>
                    </a:p>
                  </a:txBody>
                  <a:tcPr marL="69476" marR="69476" marT="94289" marB="94289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/>
                        </a:gs>
                        <a:gs pos="61000">
                          <a:srgbClr val="FF8080"/>
                        </a:gs>
                        <a:gs pos="100000">
                          <a:srgbClr val="FF0000"/>
                        </a:gs>
                        <a:gs pos="100000">
                          <a:srgbClr val="EE3523">
                            <a:alpha val="41976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71675567"/>
                  </a:ext>
                </a:extLst>
              </a:tr>
              <a:tr h="76963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</a:endParaRPr>
                    </a:p>
                  </a:txBody>
                  <a:tcPr marL="69476" marR="69476" marT="94289" marB="94289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</a:endParaRPr>
                    </a:p>
                  </a:txBody>
                  <a:tcPr marL="69476" marR="69476" marT="94289" marB="94289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65000">
                          <a:schemeClr val="bg1"/>
                        </a:gs>
                        <a:gs pos="0">
                          <a:srgbClr val="DBE4F4"/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ru-RU" sz="1000">
                        <a:effectLst/>
                      </a:endParaRPr>
                    </a:p>
                  </a:txBody>
                  <a:tcPr marL="69476" marR="69476" marT="94289" marB="94289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47677"/>
                  </a:ext>
                </a:extLst>
              </a:tr>
            </a:tbl>
          </a:graphicData>
        </a:graphic>
      </p:graphicFrame>
      <p:sp>
        <p:nvSpPr>
          <p:cNvPr id="31" name="Овал 30">
            <a:extLst>
              <a:ext uri="{FF2B5EF4-FFF2-40B4-BE49-F238E27FC236}">
                <a16:creationId xmlns:a16="http://schemas.microsoft.com/office/drawing/2014/main" id="{CA1CB87E-9095-26E8-1069-0ABEA2037EAB}"/>
              </a:ext>
            </a:extLst>
          </p:cNvPr>
          <p:cNvSpPr/>
          <p:nvPr/>
        </p:nvSpPr>
        <p:spPr>
          <a:xfrm>
            <a:off x="9395831" y="1497164"/>
            <a:ext cx="369958" cy="360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>
                <a:latin typeface="Ubuntu" panose="020B0504030602030204" pitchFamily="34" charset="0"/>
              </a:rPr>
              <a:t>1</a:t>
            </a: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7FE7D198-FD49-9A3B-BA1C-CA3EB86C2ED1}"/>
              </a:ext>
            </a:extLst>
          </p:cNvPr>
          <p:cNvSpPr/>
          <p:nvPr/>
        </p:nvSpPr>
        <p:spPr>
          <a:xfrm>
            <a:off x="9383482" y="2673752"/>
            <a:ext cx="369958" cy="360399"/>
          </a:xfrm>
          <a:prstGeom prst="ellipse">
            <a:avLst/>
          </a:prstGeom>
          <a:solidFill>
            <a:srgbClr val="A5D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>
                <a:latin typeface="Ubuntu" panose="020B0504030602030204" pitchFamily="34" charset="0"/>
              </a:rPr>
              <a:t>1</a:t>
            </a: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3B4DA045-DE64-8324-1615-0833DF877137}"/>
              </a:ext>
            </a:extLst>
          </p:cNvPr>
          <p:cNvCxnSpPr>
            <a:cxnSpLocks/>
            <a:stCxn id="31" idx="4"/>
            <a:endCxn id="32" idx="0"/>
          </p:cNvCxnSpPr>
          <p:nvPr/>
        </p:nvCxnSpPr>
        <p:spPr>
          <a:xfrm flipH="1">
            <a:off x="9568461" y="1857563"/>
            <a:ext cx="12349" cy="816189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Овал 32">
            <a:extLst>
              <a:ext uri="{FF2B5EF4-FFF2-40B4-BE49-F238E27FC236}">
                <a16:creationId xmlns:a16="http://schemas.microsoft.com/office/drawing/2014/main" id="{B837F6D8-04A5-E237-9BA3-60CE7BC8002E}"/>
              </a:ext>
            </a:extLst>
          </p:cNvPr>
          <p:cNvSpPr/>
          <p:nvPr/>
        </p:nvSpPr>
        <p:spPr>
          <a:xfrm>
            <a:off x="9765796" y="1846838"/>
            <a:ext cx="369958" cy="360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>
                <a:latin typeface="Ubuntu" panose="020B0504030602030204" pitchFamily="34" charset="0"/>
              </a:rPr>
              <a:t>2</a:t>
            </a: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62E1AE1D-1C59-5E9A-FF5D-05CB214A9C2A}"/>
              </a:ext>
            </a:extLst>
          </p:cNvPr>
          <p:cNvSpPr/>
          <p:nvPr/>
        </p:nvSpPr>
        <p:spPr>
          <a:xfrm>
            <a:off x="8985678" y="2104451"/>
            <a:ext cx="369958" cy="360399"/>
          </a:xfrm>
          <a:prstGeom prst="ellipse">
            <a:avLst/>
          </a:prstGeom>
          <a:solidFill>
            <a:srgbClr val="A5D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>
                <a:latin typeface="Ubuntu" panose="020B0504030602030204" pitchFamily="34" charset="0"/>
              </a:rPr>
              <a:t>2</a:t>
            </a: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BAC160ED-C73D-CBAA-911E-D77B9C0C4527}"/>
              </a:ext>
            </a:extLst>
          </p:cNvPr>
          <p:cNvSpPr/>
          <p:nvPr/>
        </p:nvSpPr>
        <p:spPr>
          <a:xfrm>
            <a:off x="9395830" y="1072127"/>
            <a:ext cx="369958" cy="360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>
                <a:latin typeface="Ubuntu" panose="020B0504030602030204" pitchFamily="34" charset="0"/>
              </a:rPr>
              <a:t>3</a:t>
            </a: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D7DBA79E-8418-13A0-50F2-0B130DBD57E5}"/>
              </a:ext>
            </a:extLst>
          </p:cNvPr>
          <p:cNvSpPr/>
          <p:nvPr/>
        </p:nvSpPr>
        <p:spPr>
          <a:xfrm>
            <a:off x="8598519" y="1660644"/>
            <a:ext cx="369958" cy="360399"/>
          </a:xfrm>
          <a:prstGeom prst="ellipse">
            <a:avLst/>
          </a:prstGeom>
          <a:solidFill>
            <a:srgbClr val="A5D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>
                <a:latin typeface="Ubuntu" panose="020B0504030602030204" pitchFamily="34" charset="0"/>
              </a:rPr>
              <a:t>3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08B704B6-9EAA-411F-568E-E4E1FEB37D39}"/>
              </a:ext>
            </a:extLst>
          </p:cNvPr>
          <p:cNvSpPr/>
          <p:nvPr/>
        </p:nvSpPr>
        <p:spPr>
          <a:xfrm>
            <a:off x="8808107" y="1084932"/>
            <a:ext cx="369958" cy="3603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>
                <a:latin typeface="Ubuntu" panose="020B0504030602030204" pitchFamily="34" charset="0"/>
              </a:rPr>
              <a:t>4</a:t>
            </a: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1B411D9A-F2EE-8A98-36CA-BEB9390F748C}"/>
              </a:ext>
            </a:extLst>
          </p:cNvPr>
          <p:cNvSpPr/>
          <p:nvPr/>
        </p:nvSpPr>
        <p:spPr>
          <a:xfrm>
            <a:off x="8523254" y="2595890"/>
            <a:ext cx="369958" cy="360399"/>
          </a:xfrm>
          <a:prstGeom prst="ellipse">
            <a:avLst/>
          </a:prstGeom>
          <a:solidFill>
            <a:srgbClr val="A5D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>
                <a:latin typeface="Ubuntu" panose="020B0504030602030204" pitchFamily="34" charset="0"/>
              </a:rPr>
              <a:t>4</a:t>
            </a: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650B9716-188D-64A9-75FB-1BA8FCBA9BCC}"/>
              </a:ext>
            </a:extLst>
          </p:cNvPr>
          <p:cNvCxnSpPr>
            <a:cxnSpLocks/>
            <a:stCxn id="37" idx="4"/>
            <a:endCxn id="38" idx="0"/>
          </p:cNvCxnSpPr>
          <p:nvPr/>
        </p:nvCxnSpPr>
        <p:spPr>
          <a:xfrm flipH="1">
            <a:off x="8708233" y="1445331"/>
            <a:ext cx="284853" cy="1150559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5A7FF06B-84F1-5549-F002-8E3AF2167B91}"/>
              </a:ext>
            </a:extLst>
          </p:cNvPr>
          <p:cNvCxnSpPr>
            <a:cxnSpLocks/>
            <a:stCxn id="33" idx="2"/>
            <a:endCxn id="34" idx="6"/>
          </p:cNvCxnSpPr>
          <p:nvPr/>
        </p:nvCxnSpPr>
        <p:spPr>
          <a:xfrm flipH="1">
            <a:off x="9355636" y="2027038"/>
            <a:ext cx="410160" cy="257613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BF657E9A-1DBA-D784-C544-46CDB63CE0C2}"/>
              </a:ext>
            </a:extLst>
          </p:cNvPr>
          <p:cNvCxnSpPr>
            <a:cxnSpLocks/>
            <a:stCxn id="35" idx="3"/>
            <a:endCxn id="36" idx="7"/>
          </p:cNvCxnSpPr>
          <p:nvPr/>
        </p:nvCxnSpPr>
        <p:spPr>
          <a:xfrm flipH="1">
            <a:off x="8914298" y="1379747"/>
            <a:ext cx="535711" cy="333676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718C40A-3035-135A-B2BA-1355DDB6E7D9}"/>
              </a:ext>
            </a:extLst>
          </p:cNvPr>
          <p:cNvSpPr txBox="1"/>
          <p:nvPr/>
        </p:nvSpPr>
        <p:spPr>
          <a:xfrm>
            <a:off x="7434533" y="5241058"/>
            <a:ext cx="1887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>
                <a:latin typeface="Ubuntu" panose="020B0504030602030204" pitchFamily="34" charset="0"/>
              </a:rPr>
              <a:t>Информационная безопасность</a:t>
            </a:r>
          </a:p>
        </p:txBody>
      </p:sp>
      <p:sp>
        <p:nvSpPr>
          <p:cNvPr id="52" name="Скругленный прямоугольник 35">
            <a:extLst>
              <a:ext uri="{FF2B5EF4-FFF2-40B4-BE49-F238E27FC236}">
                <a16:creationId xmlns:a16="http://schemas.microsoft.com/office/drawing/2014/main" id="{3CE36FE9-9F7C-A00B-912D-1F3B7168AEBA}"/>
              </a:ext>
            </a:extLst>
          </p:cNvPr>
          <p:cNvSpPr/>
          <p:nvPr/>
        </p:nvSpPr>
        <p:spPr>
          <a:xfrm>
            <a:off x="1479673" y="907063"/>
            <a:ext cx="3669030" cy="58278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1">
              <a:solidFill>
                <a:srgbClr val="6987AE"/>
              </a:solidFill>
              <a:latin typeface="Ubuntu" panose="020B0504030602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895658F-15E0-0BF1-1D42-0AB62FC9D282}"/>
              </a:ext>
            </a:extLst>
          </p:cNvPr>
          <p:cNvSpPr txBox="1"/>
          <p:nvPr/>
        </p:nvSpPr>
        <p:spPr>
          <a:xfrm>
            <a:off x="1659533" y="880176"/>
            <a:ext cx="3324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>
                <a:latin typeface="Ubuntu" panose="020B0504030602030204" pitchFamily="34" charset="0"/>
              </a:rPr>
              <a:t>Экономические эффекты в течение 3 лет</a:t>
            </a:r>
          </a:p>
        </p:txBody>
      </p: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A3667853-D8AE-0775-7189-C5129C2F6E3F}"/>
              </a:ext>
            </a:extLst>
          </p:cNvPr>
          <p:cNvSpPr/>
          <p:nvPr/>
        </p:nvSpPr>
        <p:spPr>
          <a:xfrm>
            <a:off x="485660" y="1698854"/>
            <a:ext cx="2568278" cy="2138867"/>
          </a:xfrm>
          <a:prstGeom prst="roundRect">
            <a:avLst/>
          </a:prstGeom>
          <a:solidFill>
            <a:srgbClr val="A5D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Ubuntu" panose="020B0504030602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96EA216-E2A9-D280-1B95-3963847D2F3D}"/>
              </a:ext>
            </a:extLst>
          </p:cNvPr>
          <p:cNvSpPr txBox="1"/>
          <p:nvPr/>
        </p:nvSpPr>
        <p:spPr>
          <a:xfrm>
            <a:off x="551449" y="1781570"/>
            <a:ext cx="25440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300" b="1">
                <a:latin typeface="Ubuntu" panose="020B0504030602030204" pitchFamily="34" charset="0"/>
              </a:rPr>
              <a:t>Изменение финансовых показателей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85F878-3204-957A-C256-49D705D591BE}"/>
              </a:ext>
            </a:extLst>
          </p:cNvPr>
          <p:cNvSpPr txBox="1"/>
          <p:nvPr/>
        </p:nvSpPr>
        <p:spPr>
          <a:xfrm>
            <a:off x="1476049" y="2236263"/>
            <a:ext cx="156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>
                <a:latin typeface="Ubuntu" panose="020B0504030602030204" pitchFamily="34" charset="0"/>
              </a:rPr>
              <a:t>Снижение ставки нагруженного труда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2EE83E-1162-B879-41B5-952A25FAB4C7}"/>
              </a:ext>
            </a:extLst>
          </p:cNvPr>
          <p:cNvSpPr txBox="1"/>
          <p:nvPr/>
        </p:nvSpPr>
        <p:spPr>
          <a:xfrm>
            <a:off x="977908" y="2294937"/>
            <a:ext cx="639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>
                <a:latin typeface="Ubuntu" panose="020B0504030602030204" pitchFamily="34" charset="0"/>
              </a:rPr>
              <a:t>15%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E76F5E-CC0C-2074-A23B-0A36EE90D75F}"/>
              </a:ext>
            </a:extLst>
          </p:cNvPr>
          <p:cNvSpPr txBox="1"/>
          <p:nvPr/>
        </p:nvSpPr>
        <p:spPr>
          <a:xfrm>
            <a:off x="1399852" y="2609561"/>
            <a:ext cx="171278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>
                <a:latin typeface="Ubuntu" panose="020B0504030602030204" pitchFamily="34" charset="0"/>
              </a:rPr>
              <a:t>Снижение рекрутинговых расходов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9E85F3-E85B-B5D8-446C-BBC15B2C6C32}"/>
              </a:ext>
            </a:extLst>
          </p:cNvPr>
          <p:cNvSpPr txBox="1"/>
          <p:nvPr/>
        </p:nvSpPr>
        <p:spPr>
          <a:xfrm>
            <a:off x="919437" y="2790121"/>
            <a:ext cx="756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>
                <a:latin typeface="Ubuntu" panose="020B0504030602030204" pitchFamily="34" charset="0"/>
              </a:rPr>
              <a:t>7</a:t>
            </a:r>
            <a:r>
              <a:rPr lang="en-US" sz="1400" b="1">
                <a:latin typeface="Ubuntu" panose="020B0504030602030204" pitchFamily="34" charset="0"/>
              </a:rPr>
              <a:t>%</a:t>
            </a:r>
            <a:endParaRPr lang="ru-RU" sz="1400" b="1">
              <a:latin typeface="Ubuntu" panose="020B0504030602030204" pitchFamily="34" charset="0"/>
            </a:endParaRPr>
          </a:p>
        </p:txBody>
      </p:sp>
      <p:sp>
        <p:nvSpPr>
          <p:cNvPr id="69" name="Прямоугольник: скругленные углы 68">
            <a:extLst>
              <a:ext uri="{FF2B5EF4-FFF2-40B4-BE49-F238E27FC236}">
                <a16:creationId xmlns:a16="http://schemas.microsoft.com/office/drawing/2014/main" id="{3FF4BE8C-9F19-8A59-F231-825B920213CB}"/>
              </a:ext>
            </a:extLst>
          </p:cNvPr>
          <p:cNvSpPr/>
          <p:nvPr/>
        </p:nvSpPr>
        <p:spPr>
          <a:xfrm>
            <a:off x="3641864" y="1695163"/>
            <a:ext cx="2568278" cy="2138865"/>
          </a:xfrm>
          <a:prstGeom prst="roundRect">
            <a:avLst/>
          </a:prstGeom>
          <a:solidFill>
            <a:srgbClr val="A5D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Ubuntu" panose="020B050403060203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5934761-1642-509B-4460-4BC6726335E1}"/>
              </a:ext>
            </a:extLst>
          </p:cNvPr>
          <p:cNvSpPr txBox="1"/>
          <p:nvPr/>
        </p:nvSpPr>
        <p:spPr>
          <a:xfrm>
            <a:off x="4000580" y="1777879"/>
            <a:ext cx="207509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300" b="1">
                <a:latin typeface="Ubuntu" panose="020B0504030602030204" pitchFamily="34" charset="0"/>
              </a:rPr>
              <a:t>Изменение </a:t>
            </a:r>
            <a:r>
              <a:rPr lang="en-US" sz="1300" b="1">
                <a:latin typeface="Ubuntu" panose="020B0504030602030204" pitchFamily="34" charset="0"/>
              </a:rPr>
              <a:t>KPI</a:t>
            </a:r>
            <a:endParaRPr lang="ru-RU" sz="1300" b="1">
              <a:latin typeface="Ubuntu" panose="020B050403060203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62409CF-C865-4A11-E4AD-2CD315C6C95D}"/>
              </a:ext>
            </a:extLst>
          </p:cNvPr>
          <p:cNvSpPr txBox="1"/>
          <p:nvPr/>
        </p:nvSpPr>
        <p:spPr>
          <a:xfrm>
            <a:off x="4622959" y="2176204"/>
            <a:ext cx="156831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>
                <a:latin typeface="Ubuntu" panose="020B0504030602030204" pitchFamily="34" charset="0"/>
              </a:rPr>
              <a:t>Повышение производительности труда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99809E2-A0A5-1B61-78C1-4B7E5F785D04}"/>
              </a:ext>
            </a:extLst>
          </p:cNvPr>
          <p:cNvSpPr txBox="1"/>
          <p:nvPr/>
        </p:nvSpPr>
        <p:spPr>
          <a:xfrm>
            <a:off x="4164303" y="2291246"/>
            <a:ext cx="639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>
                <a:latin typeface="Ubuntu" panose="020B0504030602030204" pitchFamily="34" charset="0"/>
              </a:rPr>
              <a:t>20%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D92B5F-1A5F-43D5-BBB8-57B5445B39DC}"/>
              </a:ext>
            </a:extLst>
          </p:cNvPr>
          <p:cNvSpPr txBox="1"/>
          <p:nvPr/>
        </p:nvSpPr>
        <p:spPr>
          <a:xfrm>
            <a:off x="4577678" y="2753002"/>
            <a:ext cx="156831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>
                <a:latin typeface="Ubuntu" panose="020B0504030602030204" pitchFamily="34" charset="0"/>
              </a:rPr>
              <a:t>Улучшение коммуникации между отделами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CC21631-D767-051C-1A00-780280FFD66B}"/>
              </a:ext>
            </a:extLst>
          </p:cNvPr>
          <p:cNvSpPr txBox="1"/>
          <p:nvPr/>
        </p:nvSpPr>
        <p:spPr>
          <a:xfrm>
            <a:off x="4098565" y="2841158"/>
            <a:ext cx="756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>
                <a:latin typeface="Ubuntu" panose="020B0504030602030204" pitchFamily="34" charset="0"/>
              </a:rPr>
              <a:t>64</a:t>
            </a:r>
            <a:r>
              <a:rPr lang="en-US" sz="1400" b="1">
                <a:latin typeface="Ubuntu" panose="020B0504030602030204" pitchFamily="34" charset="0"/>
              </a:rPr>
              <a:t>%</a:t>
            </a:r>
            <a:endParaRPr lang="ru-RU" sz="1400" b="1">
              <a:latin typeface="Ubuntu" panose="020B050403060203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D9038CE-F2E4-FACB-96C6-9B8783430933}"/>
              </a:ext>
            </a:extLst>
          </p:cNvPr>
          <p:cNvSpPr txBox="1"/>
          <p:nvPr/>
        </p:nvSpPr>
        <p:spPr>
          <a:xfrm>
            <a:off x="1398572" y="3285305"/>
            <a:ext cx="17127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>
                <a:latin typeface="Ubuntu" panose="020B0504030602030204" pitchFamily="34" charset="0"/>
              </a:rPr>
              <a:t>Рост совокупной выручки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D2E73A2-FDB8-89DA-FE32-6975C6CAA460}"/>
              </a:ext>
            </a:extLst>
          </p:cNvPr>
          <p:cNvSpPr txBox="1"/>
          <p:nvPr/>
        </p:nvSpPr>
        <p:spPr>
          <a:xfrm>
            <a:off x="918157" y="3334262"/>
            <a:ext cx="756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>
                <a:latin typeface="Ubuntu" panose="020B0504030602030204" pitchFamily="34" charset="0"/>
              </a:rPr>
              <a:t>5</a:t>
            </a:r>
            <a:r>
              <a:rPr lang="en-US" sz="1400" b="1">
                <a:latin typeface="Ubuntu" panose="020B0504030602030204" pitchFamily="34" charset="0"/>
              </a:rPr>
              <a:t>%</a:t>
            </a:r>
            <a:endParaRPr lang="ru-RU" sz="1400" b="1">
              <a:latin typeface="Ubuntu" panose="020B0504030602030204" pitchFamily="34" charset="0"/>
            </a:endParaRPr>
          </a:p>
        </p:txBody>
      </p:sp>
      <p:pic>
        <p:nvPicPr>
          <p:cNvPr id="86" name="Рисунок 85" descr="Изображение выглядит как графическая вставка, Графика, иллюстрация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E19B7AB9-6F74-69B5-7B80-D9C27B119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554" y="2787428"/>
            <a:ext cx="390693" cy="390693"/>
          </a:xfrm>
          <a:prstGeom prst="rect">
            <a:avLst/>
          </a:prstGeom>
        </p:spPr>
      </p:pic>
      <p:pic>
        <p:nvPicPr>
          <p:cNvPr id="88" name="Рисунок 87" descr="Изображение выглядит как Графика, красный, графический дизайн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0894B02B-E6AB-9BE7-0743-77BB5CF57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87" y="3190434"/>
            <a:ext cx="470592" cy="470592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DCD68FF0-D380-F15E-76CC-ABA988205D5F}"/>
              </a:ext>
            </a:extLst>
          </p:cNvPr>
          <p:cNvSpPr txBox="1"/>
          <p:nvPr/>
        </p:nvSpPr>
        <p:spPr>
          <a:xfrm>
            <a:off x="10006554" y="5117730"/>
            <a:ext cx="190453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>
                <a:latin typeface="Ubuntu" panose="020B0504030602030204" pitchFamily="34" charset="0"/>
              </a:rPr>
              <a:t>Создание доступа с двойным шифрованием и распределением ролей</a:t>
            </a:r>
          </a:p>
        </p:txBody>
      </p:sp>
      <p:sp>
        <p:nvSpPr>
          <p:cNvPr id="90" name="Прямоугольник: скругленные углы 89">
            <a:extLst>
              <a:ext uri="{FF2B5EF4-FFF2-40B4-BE49-F238E27FC236}">
                <a16:creationId xmlns:a16="http://schemas.microsoft.com/office/drawing/2014/main" id="{29F59313-575E-390A-3304-E13F97CF9AA5}"/>
              </a:ext>
            </a:extLst>
          </p:cNvPr>
          <p:cNvSpPr/>
          <p:nvPr/>
        </p:nvSpPr>
        <p:spPr>
          <a:xfrm>
            <a:off x="465442" y="4110741"/>
            <a:ext cx="2552826" cy="2246541"/>
          </a:xfrm>
          <a:prstGeom prst="roundRect">
            <a:avLst/>
          </a:prstGeom>
          <a:solidFill>
            <a:srgbClr val="A5D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Ubuntu" panose="020B050403060203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7C17555-E023-E217-1BF6-8EFB79D3210D}"/>
              </a:ext>
            </a:extLst>
          </p:cNvPr>
          <p:cNvSpPr txBox="1"/>
          <p:nvPr/>
        </p:nvSpPr>
        <p:spPr>
          <a:xfrm>
            <a:off x="892159" y="4164863"/>
            <a:ext cx="207509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300" b="1">
                <a:latin typeface="Ubuntu" panose="020B0504030602030204" pitchFamily="34" charset="0"/>
              </a:rPr>
              <a:t>Итоговые изменения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6B118C1-9CE4-1D0F-D341-D860ADD5664A}"/>
              </a:ext>
            </a:extLst>
          </p:cNvPr>
          <p:cNvSpPr txBox="1"/>
          <p:nvPr/>
        </p:nvSpPr>
        <p:spPr>
          <a:xfrm>
            <a:off x="1414018" y="4729972"/>
            <a:ext cx="1568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>
                <a:latin typeface="Ubuntu" panose="020B0504030602030204" pitchFamily="34" charset="0"/>
              </a:rPr>
              <a:t>Рост прибыли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DA424B8-42E5-8EB2-3598-326AABC8EC63}"/>
              </a:ext>
            </a:extLst>
          </p:cNvPr>
          <p:cNvSpPr txBox="1"/>
          <p:nvPr/>
        </p:nvSpPr>
        <p:spPr>
          <a:xfrm>
            <a:off x="873034" y="4699195"/>
            <a:ext cx="909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>
                <a:latin typeface="Ubuntu" panose="020B0504030602030204" pitchFamily="34" charset="0"/>
              </a:rPr>
              <a:t>12,9%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A2AAF3E-34A9-993A-671F-31170486B3C2}"/>
              </a:ext>
            </a:extLst>
          </p:cNvPr>
          <p:cNvSpPr txBox="1"/>
          <p:nvPr/>
        </p:nvSpPr>
        <p:spPr>
          <a:xfrm>
            <a:off x="85919" y="6610309"/>
            <a:ext cx="7051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Источники: </a:t>
            </a:r>
            <a:r>
              <a:rPr lang="ru-RU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Отчет РЖД 2021</a:t>
            </a:r>
            <a:r>
              <a:rPr lang="ru-RU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McKinsey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Forbes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US" sz="100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Mall’ER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marketing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TechTarget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US" sz="100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Mirapolis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GLEEMATIC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US" sz="100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zavvy</a:t>
            </a:r>
            <a:endParaRPr lang="ru-RU" sz="10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DC5CCC8-61A2-D7CA-8ECF-DE12499DC1C5}"/>
              </a:ext>
            </a:extLst>
          </p:cNvPr>
          <p:cNvSpPr txBox="1"/>
          <p:nvPr/>
        </p:nvSpPr>
        <p:spPr>
          <a:xfrm>
            <a:off x="7457389" y="5862343"/>
            <a:ext cx="154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>
                <a:latin typeface="Ubuntu" panose="020B0504030602030204" pitchFamily="34" charset="0"/>
              </a:rPr>
              <a:t>Низкая вовлеченность работников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6AD7BD7-3D68-196E-C27D-D9A44202038A}"/>
              </a:ext>
            </a:extLst>
          </p:cNvPr>
          <p:cNvSpPr txBox="1"/>
          <p:nvPr/>
        </p:nvSpPr>
        <p:spPr>
          <a:xfrm>
            <a:off x="10015180" y="5862064"/>
            <a:ext cx="190453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>
                <a:latin typeface="Ubuntu" panose="020B0504030602030204" pitchFamily="34" charset="0"/>
              </a:rPr>
              <a:t>Проведение курсов по адаптации по освоению ИИ в работе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3EEFD0-C71D-03B3-CD0A-BB0AF7F4AD22}"/>
              </a:ext>
            </a:extLst>
          </p:cNvPr>
          <p:cNvSpPr txBox="1"/>
          <p:nvPr/>
        </p:nvSpPr>
        <p:spPr>
          <a:xfrm>
            <a:off x="1444586" y="5675994"/>
            <a:ext cx="156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>
                <a:latin typeface="Ubuntu" panose="020B0504030602030204" pitchFamily="34" charset="0"/>
              </a:rPr>
              <a:t>Коэффициент текучести кадров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1E9C5F6-3DB8-EA1A-98F3-542AC4A165A8}"/>
              </a:ext>
            </a:extLst>
          </p:cNvPr>
          <p:cNvSpPr txBox="1"/>
          <p:nvPr/>
        </p:nvSpPr>
        <p:spPr>
          <a:xfrm>
            <a:off x="942076" y="5734668"/>
            <a:ext cx="756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Ubuntu" panose="020B0504030602030204" pitchFamily="34" charset="0"/>
              </a:rPr>
              <a:t>4,6%</a:t>
            </a:r>
            <a:endParaRPr lang="ru-RU" sz="1400" b="1">
              <a:latin typeface="Ubuntu" panose="020B0504030602030204" pitchFamily="34" charset="0"/>
            </a:endParaRPr>
          </a:p>
        </p:txBody>
      </p:sp>
      <p:pic>
        <p:nvPicPr>
          <p:cNvPr id="84" name="Рисунок 83" descr="Изображение выглядит как Графика, круг, Шрифт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11D9A253-0AD0-7FF6-6A94-FE0B81BC04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851" y="5696551"/>
            <a:ext cx="437694" cy="437694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306B21FA-4CCD-D2AA-1DE8-AF38F24D2C2B}"/>
              </a:ext>
            </a:extLst>
          </p:cNvPr>
          <p:cNvSpPr txBox="1"/>
          <p:nvPr/>
        </p:nvSpPr>
        <p:spPr>
          <a:xfrm>
            <a:off x="4605102" y="3341568"/>
            <a:ext cx="156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>
                <a:latin typeface="Ubuntu" panose="020B0504030602030204" pitchFamily="34" charset="0"/>
              </a:rPr>
              <a:t>Сокращение отсева сотрудников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45DB6AA-B210-2395-C660-A9EA19314DD6}"/>
              </a:ext>
            </a:extLst>
          </p:cNvPr>
          <p:cNvSpPr txBox="1"/>
          <p:nvPr/>
        </p:nvSpPr>
        <p:spPr>
          <a:xfrm>
            <a:off x="4125989" y="3381671"/>
            <a:ext cx="756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Ubuntu" panose="020B0504030602030204" pitchFamily="34" charset="0"/>
              </a:rPr>
              <a:t>20%</a:t>
            </a:r>
            <a:endParaRPr lang="ru-RU" sz="1400" b="1">
              <a:latin typeface="Ubuntu" panose="020B0504030602030204" pitchFamily="34" charset="0"/>
            </a:endParaRPr>
          </a:p>
        </p:txBody>
      </p:sp>
      <p:pic>
        <p:nvPicPr>
          <p:cNvPr id="139" name="Рисунок 138" descr="Изображение выглядит как Графика, Шрифт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8F5A9525-0594-D856-9489-E9B11BAC17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83970" y="2245161"/>
            <a:ext cx="390693" cy="390693"/>
          </a:xfrm>
          <a:prstGeom prst="rect">
            <a:avLst/>
          </a:prstGeom>
        </p:spPr>
      </p:pic>
      <p:pic>
        <p:nvPicPr>
          <p:cNvPr id="141" name="Рисунок 140" descr="Изображение выглядит как Графика, круг, Шрифт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44552252-0D4C-477D-F2E8-CAC3D65FAF4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41107" y="3245971"/>
            <a:ext cx="483589" cy="483589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EC9E6EA7-E014-A0F7-716C-98965B031D2A}"/>
              </a:ext>
            </a:extLst>
          </p:cNvPr>
          <p:cNvSpPr txBox="1"/>
          <p:nvPr/>
        </p:nvSpPr>
        <p:spPr>
          <a:xfrm>
            <a:off x="1404757" y="5168696"/>
            <a:ext cx="15775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>
                <a:latin typeface="Ubuntu" panose="020B0504030602030204" pitchFamily="34" charset="0"/>
              </a:rPr>
              <a:t>Среднее изменение </a:t>
            </a:r>
            <a:r>
              <a:rPr lang="en-US" sz="1050">
                <a:latin typeface="Ubuntu" panose="020B0504030602030204" pitchFamily="34" charset="0"/>
              </a:rPr>
              <a:t>HR </a:t>
            </a:r>
            <a:r>
              <a:rPr lang="ru-RU" sz="1050">
                <a:latin typeface="Ubuntu" panose="020B0504030602030204" pitchFamily="34" charset="0"/>
              </a:rPr>
              <a:t>расходов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B45FBB8-D03C-89E7-906F-BF2B3B30F9D1}"/>
              </a:ext>
            </a:extLst>
          </p:cNvPr>
          <p:cNvSpPr txBox="1"/>
          <p:nvPr/>
        </p:nvSpPr>
        <p:spPr>
          <a:xfrm>
            <a:off x="924341" y="5204206"/>
            <a:ext cx="756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Ubuntu" panose="020B0504030602030204" pitchFamily="34" charset="0"/>
              </a:rPr>
              <a:t>13%</a:t>
            </a:r>
            <a:endParaRPr lang="ru-RU" sz="1400" b="1">
              <a:latin typeface="Ubuntu" panose="020B0504030602030204" pitchFamily="34" charset="0"/>
            </a:endParaRPr>
          </a:p>
        </p:txBody>
      </p:sp>
      <p:pic>
        <p:nvPicPr>
          <p:cNvPr id="149" name="Рисунок 148" descr="Изображение выглядит как Графика, символ, Шрифт, круг&#10;&#10;Автоматически созданное описание">
            <a:extLst>
              <a:ext uri="{FF2B5EF4-FFF2-40B4-BE49-F238E27FC236}">
                <a16:creationId xmlns:a16="http://schemas.microsoft.com/office/drawing/2014/main" id="{7F4132A7-FD0C-08C3-48EB-8694C7FE48B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1449" y="4612961"/>
            <a:ext cx="437694" cy="437694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E9EF4E18-05C7-6473-D4C5-C26B0BA77369}"/>
              </a:ext>
            </a:extLst>
          </p:cNvPr>
          <p:cNvSpPr txBox="1"/>
          <p:nvPr/>
        </p:nvSpPr>
        <p:spPr>
          <a:xfrm>
            <a:off x="2008883" y="23800"/>
            <a:ext cx="161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Анализ рынка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6F4C9E9-FE50-2589-D3E8-5A4AEA3AD568}"/>
              </a:ext>
            </a:extLst>
          </p:cNvPr>
          <p:cNvSpPr txBox="1"/>
          <p:nvPr/>
        </p:nvSpPr>
        <p:spPr>
          <a:xfrm>
            <a:off x="1207054" y="22222"/>
            <a:ext cx="105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Резюме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55" name="TextBox 4">
            <a:extLst>
              <a:ext uri="{FF2B5EF4-FFF2-40B4-BE49-F238E27FC236}">
                <a16:creationId xmlns:a16="http://schemas.microsoft.com/office/drawing/2014/main" id="{DD5D1A0F-59C4-B7EC-BB3F-CB76319D5377}"/>
              </a:ext>
            </a:extLst>
          </p:cNvPr>
          <p:cNvSpPr txBox="1"/>
          <p:nvPr/>
        </p:nvSpPr>
        <p:spPr>
          <a:xfrm>
            <a:off x="7785399" y="46345"/>
            <a:ext cx="1991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rgbClr val="C00000"/>
                </a:solidFill>
                <a:latin typeface="Ubuntu" panose="020B0504030602030204" pitchFamily="34" charset="0"/>
              </a:rPr>
              <a:t>Финансы и риски</a:t>
            </a:r>
            <a:endParaRPr lang="en-RU" sz="1400">
              <a:solidFill>
                <a:srgbClr val="C00000"/>
              </a:solidFill>
              <a:latin typeface="Ubuntu" panose="020B0504030602030204" pitchFamily="34" charset="0"/>
            </a:endParaRPr>
          </a:p>
        </p:txBody>
      </p:sp>
      <p:sp>
        <p:nvSpPr>
          <p:cNvPr id="156" name="TextBox 5">
            <a:extLst>
              <a:ext uri="{FF2B5EF4-FFF2-40B4-BE49-F238E27FC236}">
                <a16:creationId xmlns:a16="http://schemas.microsoft.com/office/drawing/2014/main" id="{974BB200-44BE-32F3-3044-E33F86AB2C22}"/>
              </a:ext>
            </a:extLst>
          </p:cNvPr>
          <p:cNvSpPr txBox="1"/>
          <p:nvPr/>
        </p:nvSpPr>
        <p:spPr>
          <a:xfrm>
            <a:off x="3293221" y="20490"/>
            <a:ext cx="211262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Общая концепция </a:t>
            </a:r>
            <a:endParaRPr lang="en-US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157" name="TextBox 6">
            <a:extLst>
              <a:ext uri="{FF2B5EF4-FFF2-40B4-BE49-F238E27FC236}">
                <a16:creationId xmlns:a16="http://schemas.microsoft.com/office/drawing/2014/main" id="{D2B0D7B5-5713-889B-BDC8-A35D35A2EDD4}"/>
              </a:ext>
            </a:extLst>
          </p:cNvPr>
          <p:cNvSpPr txBox="1"/>
          <p:nvPr/>
        </p:nvSpPr>
        <p:spPr>
          <a:xfrm>
            <a:off x="9472319" y="37854"/>
            <a:ext cx="1248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Команда 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cxnSp>
        <p:nvCxnSpPr>
          <p:cNvPr id="158" name="Straight Connector 10">
            <a:extLst>
              <a:ext uri="{FF2B5EF4-FFF2-40B4-BE49-F238E27FC236}">
                <a16:creationId xmlns:a16="http://schemas.microsoft.com/office/drawing/2014/main" id="{D49021DA-B94D-6509-CA21-7CFAAE131D3C}"/>
              </a:ext>
            </a:extLst>
          </p:cNvPr>
          <p:cNvCxnSpPr>
            <a:cxnSpLocks/>
          </p:cNvCxnSpPr>
          <p:nvPr/>
        </p:nvCxnSpPr>
        <p:spPr>
          <a:xfrm>
            <a:off x="0" y="421800"/>
            <a:ext cx="8781117" cy="0"/>
          </a:xfrm>
          <a:prstGeom prst="line">
            <a:avLst/>
          </a:prstGeom>
          <a:ln w="28575">
            <a:solidFill>
              <a:srgbClr val="0744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3BAC0C1E-41CB-1EFC-AE3A-672E58ED1F96}"/>
              </a:ext>
            </a:extLst>
          </p:cNvPr>
          <p:cNvSpPr txBox="1"/>
          <p:nvPr/>
        </p:nvSpPr>
        <p:spPr>
          <a:xfrm>
            <a:off x="4870486" y="38064"/>
            <a:ext cx="197116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Описание 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MVP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cxnSp>
        <p:nvCxnSpPr>
          <p:cNvPr id="160" name="Прямая соединительная линия 5">
            <a:extLst>
              <a:ext uri="{FF2B5EF4-FFF2-40B4-BE49-F238E27FC236}">
                <a16:creationId xmlns:a16="http://schemas.microsoft.com/office/drawing/2014/main" id="{B4F1358A-7A96-73D3-A8F6-0A680B7EE926}"/>
              </a:ext>
            </a:extLst>
          </p:cNvPr>
          <p:cNvCxnSpPr/>
          <p:nvPr/>
        </p:nvCxnSpPr>
        <p:spPr>
          <a:xfrm>
            <a:off x="0" y="773966"/>
            <a:ext cx="12192000" cy="0"/>
          </a:xfrm>
          <a:prstGeom prst="line">
            <a:avLst/>
          </a:prstGeom>
          <a:ln w="28575">
            <a:solidFill>
              <a:srgbClr val="B70E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1" name="Picture 45" descr="A red and black logo&#10;&#10;Description automatically generated">
            <a:extLst>
              <a:ext uri="{FF2B5EF4-FFF2-40B4-BE49-F238E27FC236}">
                <a16:creationId xmlns:a16="http://schemas.microsoft.com/office/drawing/2014/main" id="{6838141B-EFE1-496A-7BAF-DD5A7F3AB51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330" y="23083"/>
            <a:ext cx="727821" cy="333788"/>
          </a:xfrm>
          <a:prstGeom prst="rect">
            <a:avLst/>
          </a:prstGeom>
        </p:spPr>
      </p:pic>
      <p:sp>
        <p:nvSpPr>
          <p:cNvPr id="162" name="TextBox 3">
            <a:extLst>
              <a:ext uri="{FF2B5EF4-FFF2-40B4-BE49-F238E27FC236}">
                <a16:creationId xmlns:a16="http://schemas.microsoft.com/office/drawing/2014/main" id="{34EAC9A9-4695-F36C-8FDE-9BA5286A61C0}"/>
              </a:ext>
            </a:extLst>
          </p:cNvPr>
          <p:cNvSpPr txBox="1"/>
          <p:nvPr/>
        </p:nvSpPr>
        <p:spPr>
          <a:xfrm>
            <a:off x="6305581" y="41283"/>
            <a:ext cx="190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План развития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63" name="TextBox 16">
            <a:extLst>
              <a:ext uri="{FF2B5EF4-FFF2-40B4-BE49-F238E27FC236}">
                <a16:creationId xmlns:a16="http://schemas.microsoft.com/office/drawing/2014/main" id="{030A7E6E-F326-E145-F39C-E0E434C8FC80}"/>
              </a:ext>
            </a:extLst>
          </p:cNvPr>
          <p:cNvSpPr txBox="1"/>
          <p:nvPr/>
        </p:nvSpPr>
        <p:spPr>
          <a:xfrm>
            <a:off x="10383638" y="36523"/>
            <a:ext cx="1746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Приложение 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164" name="Picture 16" descr="A red location pin with a black circle&#10;&#10;Description automatically generated">
            <a:extLst>
              <a:ext uri="{FF2B5EF4-FFF2-40B4-BE49-F238E27FC236}">
                <a16:creationId xmlns:a16="http://schemas.microsoft.com/office/drawing/2014/main" id="{4BF7622F-5121-B261-34E7-22245C69A8A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14291" y="292549"/>
            <a:ext cx="254186" cy="254186"/>
          </a:xfrm>
          <a:prstGeom prst="rect">
            <a:avLst/>
          </a:prstGeom>
        </p:spPr>
      </p:pic>
      <p:cxnSp>
        <p:nvCxnSpPr>
          <p:cNvPr id="165" name="Straight Connector 18">
            <a:extLst>
              <a:ext uri="{FF2B5EF4-FFF2-40B4-BE49-F238E27FC236}">
                <a16:creationId xmlns:a16="http://schemas.microsoft.com/office/drawing/2014/main" id="{7C44F8CD-9A1B-B0A0-EF00-3F7D8CFFE37E}"/>
              </a:ext>
            </a:extLst>
          </p:cNvPr>
          <p:cNvCxnSpPr>
            <a:cxnSpLocks/>
          </p:cNvCxnSpPr>
          <p:nvPr/>
        </p:nvCxnSpPr>
        <p:spPr>
          <a:xfrm>
            <a:off x="8893212" y="420468"/>
            <a:ext cx="330407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96">
            <a:extLst>
              <a:ext uri="{FF2B5EF4-FFF2-40B4-BE49-F238E27FC236}">
                <a16:creationId xmlns:a16="http://schemas.microsoft.com/office/drawing/2014/main" id="{6F1AFE94-3649-261A-2BF2-F811DACC7483}"/>
              </a:ext>
            </a:extLst>
          </p:cNvPr>
          <p:cNvCxnSpPr>
            <a:cxnSpLocks/>
          </p:cNvCxnSpPr>
          <p:nvPr/>
        </p:nvCxnSpPr>
        <p:spPr>
          <a:xfrm>
            <a:off x="790151" y="2284651"/>
            <a:ext cx="0" cy="31123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96">
            <a:extLst>
              <a:ext uri="{FF2B5EF4-FFF2-40B4-BE49-F238E27FC236}">
                <a16:creationId xmlns:a16="http://schemas.microsoft.com/office/drawing/2014/main" id="{A5FD3B15-8510-42DA-67E1-5E16385BE85E}"/>
              </a:ext>
            </a:extLst>
          </p:cNvPr>
          <p:cNvCxnSpPr>
            <a:cxnSpLocks/>
          </p:cNvCxnSpPr>
          <p:nvPr/>
        </p:nvCxnSpPr>
        <p:spPr>
          <a:xfrm>
            <a:off x="790151" y="2787428"/>
            <a:ext cx="0" cy="31123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96">
            <a:extLst>
              <a:ext uri="{FF2B5EF4-FFF2-40B4-BE49-F238E27FC236}">
                <a16:creationId xmlns:a16="http://schemas.microsoft.com/office/drawing/2014/main" id="{21997BDB-E280-EA94-BBD2-A221C644D626}"/>
              </a:ext>
            </a:extLst>
          </p:cNvPr>
          <p:cNvCxnSpPr>
            <a:cxnSpLocks/>
          </p:cNvCxnSpPr>
          <p:nvPr/>
        </p:nvCxnSpPr>
        <p:spPr>
          <a:xfrm>
            <a:off x="779801" y="5204206"/>
            <a:ext cx="0" cy="31123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20CB9F1D-497A-9F9D-B88D-2467B42D2CA3}"/>
              </a:ext>
            </a:extLst>
          </p:cNvPr>
          <p:cNvSpPr txBox="1"/>
          <p:nvPr/>
        </p:nvSpPr>
        <p:spPr>
          <a:xfrm>
            <a:off x="918157" y="430290"/>
            <a:ext cx="10449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Ubuntu" panose="020B0504030602030204" pitchFamily="34" charset="0"/>
              </a:rPr>
              <a:t>Проведенный анализ демонстрирует значительные положительные финансовые и производственные изменения</a:t>
            </a:r>
          </a:p>
        </p:txBody>
      </p:sp>
      <p:cxnSp>
        <p:nvCxnSpPr>
          <p:cNvPr id="174" name="Прямая соединительная линия 173">
            <a:extLst>
              <a:ext uri="{FF2B5EF4-FFF2-40B4-BE49-F238E27FC236}">
                <a16:creationId xmlns:a16="http://schemas.microsoft.com/office/drawing/2014/main" id="{A4537C33-0268-DB2F-3A3D-E931E0327E04}"/>
              </a:ext>
            </a:extLst>
          </p:cNvPr>
          <p:cNvCxnSpPr/>
          <p:nvPr/>
        </p:nvCxnSpPr>
        <p:spPr>
          <a:xfrm>
            <a:off x="6818827" y="997266"/>
            <a:ext cx="0" cy="5613043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20E7649D-591B-2FDE-117E-454E54911EA8}"/>
              </a:ext>
            </a:extLst>
          </p:cNvPr>
          <p:cNvSpPr txBox="1"/>
          <p:nvPr/>
        </p:nvSpPr>
        <p:spPr>
          <a:xfrm flipH="1">
            <a:off x="615681" y="1588738"/>
            <a:ext cx="45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1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F188C72-FAD3-A764-F179-4FF59469F5F5}"/>
              </a:ext>
            </a:extLst>
          </p:cNvPr>
          <p:cNvSpPr txBox="1"/>
          <p:nvPr/>
        </p:nvSpPr>
        <p:spPr>
          <a:xfrm flipH="1">
            <a:off x="3825663" y="1591782"/>
            <a:ext cx="45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/>
              <a:t>2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80D8B13-AE9A-F8C5-3275-B082A712395A}"/>
              </a:ext>
            </a:extLst>
          </p:cNvPr>
          <p:cNvSpPr txBox="1"/>
          <p:nvPr/>
        </p:nvSpPr>
        <p:spPr>
          <a:xfrm flipH="1">
            <a:off x="647397" y="4002950"/>
            <a:ext cx="45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3</a:t>
            </a:r>
          </a:p>
        </p:txBody>
      </p:sp>
      <p:sp>
        <p:nvSpPr>
          <p:cNvPr id="13" name="Номер слайда 17">
            <a:extLst>
              <a:ext uri="{FF2B5EF4-FFF2-40B4-BE49-F238E27FC236}">
                <a16:creationId xmlns:a16="http://schemas.microsoft.com/office/drawing/2014/main" id="{CFA652D5-B268-0A73-773C-54D6A93A8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3482" y="6470682"/>
            <a:ext cx="2743200" cy="365125"/>
          </a:xfrm>
        </p:spPr>
        <p:txBody>
          <a:bodyPr/>
          <a:lstStyle/>
          <a:p>
            <a:fld id="{2AB48AD9-C300-D240-9EC2-9B440075D4CA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084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 descr="Изображение выглядит как снимок экрана, Шрифт, График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4537D9A-1E21-EBBB-CF05-392E099BC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944" y="2115126"/>
            <a:ext cx="4574419" cy="418883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5CD640-C272-6125-4B13-26F75386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77400" y="6121400"/>
            <a:ext cx="2743200" cy="365125"/>
          </a:xfrm>
        </p:spPr>
        <p:txBody>
          <a:bodyPr/>
          <a:lstStyle/>
          <a:p>
            <a:fld id="{2AB48AD9-C300-D240-9EC2-9B440075D4CA}" type="slidenum">
              <a:rPr lang="ru-RU" smtClean="0"/>
              <a:t>16</a:t>
            </a:fld>
            <a:endParaRPr lang="ru-RU"/>
          </a:p>
        </p:txBody>
      </p:sp>
      <p:sp>
        <p:nvSpPr>
          <p:cNvPr id="25" name="Скругленный прямоугольник 24">
            <a:extLst>
              <a:ext uri="{FF2B5EF4-FFF2-40B4-BE49-F238E27FC236}">
                <a16:creationId xmlns:a16="http://schemas.microsoft.com/office/drawing/2014/main" id="{1AEB96B1-1D7A-2FA8-FB76-ED981375B7C3}"/>
              </a:ext>
            </a:extLst>
          </p:cNvPr>
          <p:cNvSpPr/>
          <p:nvPr/>
        </p:nvSpPr>
        <p:spPr>
          <a:xfrm>
            <a:off x="3871744" y="418252"/>
            <a:ext cx="3095640" cy="6068273"/>
          </a:xfrm>
          <a:prstGeom prst="roundRect">
            <a:avLst/>
          </a:prstGeom>
          <a:blipFill>
            <a:blip r:embed="rId3"/>
            <a:stretch>
              <a:fillRect b="-283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9C2C17-821E-C1EA-4B65-C83EF9C0D9AD}"/>
              </a:ext>
            </a:extLst>
          </p:cNvPr>
          <p:cNvSpPr txBox="1"/>
          <p:nvPr/>
        </p:nvSpPr>
        <p:spPr>
          <a:xfrm>
            <a:off x="220435" y="2259448"/>
            <a:ext cx="3640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/>
              <a:t>В качестве примера </a:t>
            </a:r>
            <a:r>
              <a:rPr lang="ru-RU" err="1"/>
              <a:t>M</a:t>
            </a:r>
            <a:r>
              <a:rPr lang="en-US"/>
              <a:t>VP </a:t>
            </a:r>
            <a:r>
              <a:rPr lang="ru-RU"/>
              <a:t>мы создали чат-бот, который</a:t>
            </a:r>
            <a:r>
              <a:rPr lang="en-US"/>
              <a:t> </a:t>
            </a:r>
            <a:r>
              <a:rPr lang="ru-RU"/>
              <a:t>демонстрирует выполнение описанных ранее функций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EA44FF-C4AD-D8B0-B5FC-080900BFCA69}"/>
              </a:ext>
            </a:extLst>
          </p:cNvPr>
          <p:cNvSpPr txBox="1"/>
          <p:nvPr/>
        </p:nvSpPr>
        <p:spPr>
          <a:xfrm>
            <a:off x="6978561" y="914797"/>
            <a:ext cx="4207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/>
              <a:t>Протестировать чат-бота можно, перейдя по </a:t>
            </a:r>
            <a:r>
              <a:rPr lang="ru-RU" sz="2400" b="1" err="1"/>
              <a:t>Q</a:t>
            </a:r>
            <a:r>
              <a:rPr lang="en-US" sz="2400" b="1"/>
              <a:t>R</a:t>
            </a:r>
            <a:r>
              <a:rPr lang="ru-RU" sz="2400" b="1"/>
              <a:t>-коду </a:t>
            </a:r>
          </a:p>
        </p:txBody>
      </p:sp>
      <p:sp>
        <p:nvSpPr>
          <p:cNvPr id="32" name="Скругленный прямоугольник 31">
            <a:extLst>
              <a:ext uri="{FF2B5EF4-FFF2-40B4-BE49-F238E27FC236}">
                <a16:creationId xmlns:a16="http://schemas.microsoft.com/office/drawing/2014/main" id="{837C2088-7CEB-F232-CF64-7AFAB59E55D0}"/>
              </a:ext>
            </a:extLst>
          </p:cNvPr>
          <p:cNvSpPr/>
          <p:nvPr/>
        </p:nvSpPr>
        <p:spPr>
          <a:xfrm>
            <a:off x="331679" y="2200691"/>
            <a:ext cx="3422232" cy="144303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4" name="Скругленная соединительная линия 33">
            <a:extLst>
              <a:ext uri="{FF2B5EF4-FFF2-40B4-BE49-F238E27FC236}">
                <a16:creationId xmlns:a16="http://schemas.microsoft.com/office/drawing/2014/main" id="{A3998151-2474-68EE-97BF-7CB3B354E3E2}"/>
              </a:ext>
            </a:extLst>
          </p:cNvPr>
          <p:cNvCxnSpPr>
            <a:cxnSpLocks/>
            <a:stCxn id="32" idx="2"/>
          </p:cNvCxnSpPr>
          <p:nvPr/>
        </p:nvCxnSpPr>
        <p:spPr>
          <a:xfrm rot="16200000" flipH="1">
            <a:off x="2598522" y="3088000"/>
            <a:ext cx="599664" cy="1711118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127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: скругленные углы 11">
            <a:extLst>
              <a:ext uri="{FF2B5EF4-FFF2-40B4-BE49-F238E27FC236}">
                <a16:creationId xmlns:a16="http://schemas.microsoft.com/office/drawing/2014/main" id="{8A32E4EB-C117-26D4-11C8-603332240940}"/>
              </a:ext>
            </a:extLst>
          </p:cNvPr>
          <p:cNvSpPr/>
          <p:nvPr/>
        </p:nvSpPr>
        <p:spPr>
          <a:xfrm>
            <a:off x="82294" y="552601"/>
            <a:ext cx="12027412" cy="592173"/>
          </a:xfrm>
          <a:prstGeom prst="roundRect">
            <a:avLst/>
          </a:prstGeom>
          <a:solidFill>
            <a:srgbClr val="FFC6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cxnSp>
        <p:nvCxnSpPr>
          <p:cNvPr id="15" name="Прямая соединительная линия 12">
            <a:extLst>
              <a:ext uri="{FF2B5EF4-FFF2-40B4-BE49-F238E27FC236}">
                <a16:creationId xmlns:a16="http://schemas.microsoft.com/office/drawing/2014/main" id="{A1C2A498-46F1-22AE-6D1A-382989D3368B}"/>
              </a:ext>
            </a:extLst>
          </p:cNvPr>
          <p:cNvCxnSpPr>
            <a:cxnSpLocks/>
          </p:cNvCxnSpPr>
          <p:nvPr/>
        </p:nvCxnSpPr>
        <p:spPr>
          <a:xfrm>
            <a:off x="260194" y="859840"/>
            <a:ext cx="11671611" cy="0"/>
          </a:xfrm>
          <a:prstGeom prst="line">
            <a:avLst/>
          </a:prstGeom>
          <a:ln w="50800" cap="rnd">
            <a:solidFill>
              <a:srgbClr val="E92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вал 14">
            <a:extLst>
              <a:ext uri="{FF2B5EF4-FFF2-40B4-BE49-F238E27FC236}">
                <a16:creationId xmlns:a16="http://schemas.microsoft.com/office/drawing/2014/main" id="{F794D056-E280-0971-F96A-59F5F80C38B2}"/>
              </a:ext>
            </a:extLst>
          </p:cNvPr>
          <p:cNvSpPr/>
          <p:nvPr/>
        </p:nvSpPr>
        <p:spPr>
          <a:xfrm>
            <a:off x="198945" y="1277602"/>
            <a:ext cx="2115018" cy="2059539"/>
          </a:xfrm>
          <a:prstGeom prst="ellipse">
            <a:avLst/>
          </a:prstGeom>
          <a:solidFill>
            <a:srgbClr val="A5D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1351"/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C7715E7D-4E0B-3C35-B734-D75A16BE8E1D}"/>
              </a:ext>
            </a:extLst>
          </p:cNvPr>
          <p:cNvSpPr/>
          <p:nvPr/>
        </p:nvSpPr>
        <p:spPr>
          <a:xfrm>
            <a:off x="187542" y="1273140"/>
            <a:ext cx="1942490" cy="1958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1351"/>
          </a:p>
        </p:txBody>
      </p:sp>
      <p:sp>
        <p:nvSpPr>
          <p:cNvPr id="25" name="Прямоугольник: скругленные углы 22">
            <a:extLst>
              <a:ext uri="{FF2B5EF4-FFF2-40B4-BE49-F238E27FC236}">
                <a16:creationId xmlns:a16="http://schemas.microsoft.com/office/drawing/2014/main" id="{0CD18420-1132-E7CF-CC50-1077F1D3112F}"/>
              </a:ext>
            </a:extLst>
          </p:cNvPr>
          <p:cNvSpPr/>
          <p:nvPr/>
        </p:nvSpPr>
        <p:spPr>
          <a:xfrm>
            <a:off x="4234007" y="647565"/>
            <a:ext cx="3564751" cy="390237"/>
          </a:xfrm>
          <a:prstGeom prst="roundRect">
            <a:avLst/>
          </a:prstGeom>
          <a:solidFill>
            <a:srgbClr val="FFC6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6" name="TextBox 68">
            <a:extLst>
              <a:ext uri="{FF2B5EF4-FFF2-40B4-BE49-F238E27FC236}">
                <a16:creationId xmlns:a16="http://schemas.microsoft.com/office/drawing/2014/main" id="{175FEDCD-5761-2114-7708-5A855692813D}"/>
              </a:ext>
            </a:extLst>
          </p:cNvPr>
          <p:cNvSpPr txBox="1"/>
          <p:nvPr/>
        </p:nvSpPr>
        <p:spPr>
          <a:xfrm>
            <a:off x="4434987" y="457962"/>
            <a:ext cx="3116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rgbClr val="E92A22"/>
                </a:solidFill>
              </a:rPr>
              <a:t>HSE Sharks</a:t>
            </a:r>
            <a:endParaRPr lang="ru-RU" sz="4400">
              <a:solidFill>
                <a:srgbClr val="E92A22"/>
              </a:solidFill>
            </a:endParaRPr>
          </a:p>
        </p:txBody>
      </p:sp>
      <p:pic>
        <p:nvPicPr>
          <p:cNvPr id="27" name="Рисунок 24" descr="Изображение выглядит как Графика, Шрифт, графическая вставк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38D3C11-2A5B-A9EE-B3E3-48A60A4B4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166" y="598464"/>
            <a:ext cx="522276" cy="516077"/>
          </a:xfrm>
          <a:prstGeom prst="rect">
            <a:avLst/>
          </a:prstGeom>
        </p:spPr>
      </p:pic>
      <p:sp>
        <p:nvSpPr>
          <p:cNvPr id="28" name="Овал 14">
            <a:extLst>
              <a:ext uri="{FF2B5EF4-FFF2-40B4-BE49-F238E27FC236}">
                <a16:creationId xmlns:a16="http://schemas.microsoft.com/office/drawing/2014/main" id="{38E99C9A-A264-2A24-300A-D9CE9DCF33DF}"/>
              </a:ext>
            </a:extLst>
          </p:cNvPr>
          <p:cNvSpPr/>
          <p:nvPr/>
        </p:nvSpPr>
        <p:spPr>
          <a:xfrm>
            <a:off x="2645350" y="1276799"/>
            <a:ext cx="2115018" cy="2059539"/>
          </a:xfrm>
          <a:prstGeom prst="ellipse">
            <a:avLst/>
          </a:prstGeom>
          <a:solidFill>
            <a:srgbClr val="A5D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1351"/>
          </a:p>
        </p:txBody>
      </p:sp>
      <p:sp>
        <p:nvSpPr>
          <p:cNvPr id="36" name="Овал 13">
            <a:extLst>
              <a:ext uri="{FF2B5EF4-FFF2-40B4-BE49-F238E27FC236}">
                <a16:creationId xmlns:a16="http://schemas.microsoft.com/office/drawing/2014/main" id="{4B72D499-1CED-3B7D-E0A8-5C727B7AEA1A}"/>
              </a:ext>
            </a:extLst>
          </p:cNvPr>
          <p:cNvSpPr/>
          <p:nvPr/>
        </p:nvSpPr>
        <p:spPr>
          <a:xfrm>
            <a:off x="2631302" y="1274396"/>
            <a:ext cx="1942490" cy="195944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1351"/>
          </a:p>
        </p:txBody>
      </p:sp>
      <p:sp>
        <p:nvSpPr>
          <p:cNvPr id="37" name="Овал 14">
            <a:extLst>
              <a:ext uri="{FF2B5EF4-FFF2-40B4-BE49-F238E27FC236}">
                <a16:creationId xmlns:a16="http://schemas.microsoft.com/office/drawing/2014/main" id="{6DCEE9BA-A204-B5FD-6833-EBDC5689E5B0}"/>
              </a:ext>
            </a:extLst>
          </p:cNvPr>
          <p:cNvSpPr/>
          <p:nvPr/>
        </p:nvSpPr>
        <p:spPr>
          <a:xfrm>
            <a:off x="5081299" y="1275989"/>
            <a:ext cx="2115018" cy="2059539"/>
          </a:xfrm>
          <a:prstGeom prst="ellipse">
            <a:avLst/>
          </a:prstGeom>
          <a:solidFill>
            <a:srgbClr val="A5D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1351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EB6906-191C-C434-64F4-0F27E221DF54}"/>
              </a:ext>
            </a:extLst>
          </p:cNvPr>
          <p:cNvSpPr/>
          <p:nvPr/>
        </p:nvSpPr>
        <p:spPr>
          <a:xfrm>
            <a:off x="5066726" y="1277601"/>
            <a:ext cx="1944000" cy="19584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RU"/>
          </a:p>
        </p:txBody>
      </p:sp>
      <p:sp>
        <p:nvSpPr>
          <p:cNvPr id="46" name="Овал 14">
            <a:extLst>
              <a:ext uri="{FF2B5EF4-FFF2-40B4-BE49-F238E27FC236}">
                <a16:creationId xmlns:a16="http://schemas.microsoft.com/office/drawing/2014/main" id="{8DEA3970-7B7A-C016-7B6C-3B575DA7B513}"/>
              </a:ext>
            </a:extLst>
          </p:cNvPr>
          <p:cNvSpPr/>
          <p:nvPr/>
        </p:nvSpPr>
        <p:spPr>
          <a:xfrm>
            <a:off x="7522218" y="1275989"/>
            <a:ext cx="2115018" cy="2059539"/>
          </a:xfrm>
          <a:prstGeom prst="ellipse">
            <a:avLst/>
          </a:prstGeom>
          <a:solidFill>
            <a:srgbClr val="A5D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1351"/>
          </a:p>
        </p:txBody>
      </p:sp>
      <p:sp>
        <p:nvSpPr>
          <p:cNvPr id="52" name="Овал 11">
            <a:extLst>
              <a:ext uri="{FF2B5EF4-FFF2-40B4-BE49-F238E27FC236}">
                <a16:creationId xmlns:a16="http://schemas.microsoft.com/office/drawing/2014/main" id="{746AB1E8-97F5-227A-6DA2-7F697A121C14}"/>
              </a:ext>
            </a:extLst>
          </p:cNvPr>
          <p:cNvSpPr/>
          <p:nvPr/>
        </p:nvSpPr>
        <p:spPr>
          <a:xfrm>
            <a:off x="7500932" y="1277526"/>
            <a:ext cx="1942490" cy="1959445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1351"/>
          </a:p>
        </p:txBody>
      </p:sp>
      <p:sp>
        <p:nvSpPr>
          <p:cNvPr id="55" name="Овал 14">
            <a:extLst>
              <a:ext uri="{FF2B5EF4-FFF2-40B4-BE49-F238E27FC236}">
                <a16:creationId xmlns:a16="http://schemas.microsoft.com/office/drawing/2014/main" id="{06970B80-DBC2-1AF5-5181-8DA061075C8B}"/>
              </a:ext>
            </a:extLst>
          </p:cNvPr>
          <p:cNvSpPr/>
          <p:nvPr/>
        </p:nvSpPr>
        <p:spPr>
          <a:xfrm>
            <a:off x="9962427" y="1278213"/>
            <a:ext cx="2115018" cy="2059539"/>
          </a:xfrm>
          <a:prstGeom prst="ellipse">
            <a:avLst/>
          </a:prstGeom>
          <a:solidFill>
            <a:srgbClr val="A5D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1351"/>
          </a:p>
        </p:txBody>
      </p:sp>
      <p:sp>
        <p:nvSpPr>
          <p:cNvPr id="63" name="Овал 12">
            <a:extLst>
              <a:ext uri="{FF2B5EF4-FFF2-40B4-BE49-F238E27FC236}">
                <a16:creationId xmlns:a16="http://schemas.microsoft.com/office/drawing/2014/main" id="{2A66949A-44B1-E858-5633-CE3A8A613016}"/>
              </a:ext>
            </a:extLst>
          </p:cNvPr>
          <p:cNvSpPr/>
          <p:nvPr/>
        </p:nvSpPr>
        <p:spPr>
          <a:xfrm>
            <a:off x="9952162" y="1271631"/>
            <a:ext cx="1944000" cy="19584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135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69A03B-EDAA-1B64-852D-059ED0EBEA66}"/>
              </a:ext>
            </a:extLst>
          </p:cNvPr>
          <p:cNvSpPr txBox="1"/>
          <p:nvPr/>
        </p:nvSpPr>
        <p:spPr>
          <a:xfrm>
            <a:off x="2008883" y="23800"/>
            <a:ext cx="161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Анализ рынка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B4E47C-DCFE-BC4E-7BD9-8D1050A2E11D}"/>
              </a:ext>
            </a:extLst>
          </p:cNvPr>
          <p:cNvSpPr txBox="1"/>
          <p:nvPr/>
        </p:nvSpPr>
        <p:spPr>
          <a:xfrm>
            <a:off x="1207054" y="22222"/>
            <a:ext cx="105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Резюме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35ED98-766B-766B-906D-19396475D0F5}"/>
              </a:ext>
            </a:extLst>
          </p:cNvPr>
          <p:cNvSpPr txBox="1"/>
          <p:nvPr/>
        </p:nvSpPr>
        <p:spPr>
          <a:xfrm>
            <a:off x="7785399" y="46345"/>
            <a:ext cx="1991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Финансы и риски</a:t>
            </a:r>
            <a:endParaRPr lang="en-RU" sz="1400" dirty="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F511D-DDD9-F147-E1A3-5DA6CB6D4AC8}"/>
              </a:ext>
            </a:extLst>
          </p:cNvPr>
          <p:cNvSpPr txBox="1"/>
          <p:nvPr/>
        </p:nvSpPr>
        <p:spPr>
          <a:xfrm>
            <a:off x="3293221" y="20490"/>
            <a:ext cx="211262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Общая концепция </a:t>
            </a:r>
            <a:endParaRPr lang="en-US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43743-0B77-82F4-E8A3-70268972E501}"/>
              </a:ext>
            </a:extLst>
          </p:cNvPr>
          <p:cNvSpPr txBox="1"/>
          <p:nvPr/>
        </p:nvSpPr>
        <p:spPr>
          <a:xfrm>
            <a:off x="9472319" y="37854"/>
            <a:ext cx="1248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 dirty="0">
                <a:solidFill>
                  <a:srgbClr val="C00000"/>
                </a:solidFill>
                <a:latin typeface="Ubuntu" panose="020B0504030602030204" pitchFamily="34" charset="0"/>
              </a:rPr>
              <a:t>Команда</a:t>
            </a:r>
            <a:r>
              <a:rPr lang="ru-RU" sz="14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 </a:t>
            </a:r>
            <a:endParaRPr lang="en-RU" sz="1400" dirty="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536277C6-7833-6F1D-2C01-E8ED017F73E8}"/>
              </a:ext>
            </a:extLst>
          </p:cNvPr>
          <p:cNvCxnSpPr>
            <a:cxnSpLocks/>
          </p:cNvCxnSpPr>
          <p:nvPr/>
        </p:nvCxnSpPr>
        <p:spPr>
          <a:xfrm>
            <a:off x="0" y="421800"/>
            <a:ext cx="10045700" cy="0"/>
          </a:xfrm>
          <a:prstGeom prst="line">
            <a:avLst/>
          </a:prstGeom>
          <a:ln w="28575">
            <a:solidFill>
              <a:srgbClr val="0744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07B43B-D25B-1055-EC94-C0ECB6FCFAFD}"/>
              </a:ext>
            </a:extLst>
          </p:cNvPr>
          <p:cNvSpPr txBox="1"/>
          <p:nvPr/>
        </p:nvSpPr>
        <p:spPr>
          <a:xfrm>
            <a:off x="4870486" y="38064"/>
            <a:ext cx="197116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Описание 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MVP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10" name="Picture 45" descr="A red and black logo&#10;&#10;Description automatically generated">
            <a:extLst>
              <a:ext uri="{FF2B5EF4-FFF2-40B4-BE49-F238E27FC236}">
                <a16:creationId xmlns:a16="http://schemas.microsoft.com/office/drawing/2014/main" id="{28185237-A55A-4943-0443-9803AFA3AF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30" y="23083"/>
            <a:ext cx="727821" cy="333788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B3CE6578-DFBA-2D6A-26EF-7E1CAA0D101F}"/>
              </a:ext>
            </a:extLst>
          </p:cNvPr>
          <p:cNvSpPr txBox="1"/>
          <p:nvPr/>
        </p:nvSpPr>
        <p:spPr>
          <a:xfrm>
            <a:off x="6305581" y="41283"/>
            <a:ext cx="190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План развития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DDC566CB-58AB-FEC5-9B26-BEB4AB245651}"/>
              </a:ext>
            </a:extLst>
          </p:cNvPr>
          <p:cNvSpPr txBox="1"/>
          <p:nvPr/>
        </p:nvSpPr>
        <p:spPr>
          <a:xfrm>
            <a:off x="10383638" y="36523"/>
            <a:ext cx="1746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Приложение 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71" name="Picture 16" descr="A red location pin with a black circle&#10;&#10;Description automatically generated">
            <a:extLst>
              <a:ext uri="{FF2B5EF4-FFF2-40B4-BE49-F238E27FC236}">
                <a16:creationId xmlns:a16="http://schemas.microsoft.com/office/drawing/2014/main" id="{A7BEB91D-E216-571F-3BCF-99AB3AF46B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1592" y="294643"/>
            <a:ext cx="254186" cy="254186"/>
          </a:xfrm>
          <a:prstGeom prst="rect">
            <a:avLst/>
          </a:prstGeom>
        </p:spPr>
      </p:pic>
      <p:cxnSp>
        <p:nvCxnSpPr>
          <p:cNvPr id="73" name="Straight Connector 18">
            <a:extLst>
              <a:ext uri="{FF2B5EF4-FFF2-40B4-BE49-F238E27FC236}">
                <a16:creationId xmlns:a16="http://schemas.microsoft.com/office/drawing/2014/main" id="{4ED084B9-301A-32D6-6A58-4B9C2B206CA9}"/>
              </a:ext>
            </a:extLst>
          </p:cNvPr>
          <p:cNvCxnSpPr>
            <a:cxnSpLocks/>
          </p:cNvCxnSpPr>
          <p:nvPr/>
        </p:nvCxnSpPr>
        <p:spPr>
          <a:xfrm>
            <a:off x="10160000" y="420468"/>
            <a:ext cx="203728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0;p1">
            <a:extLst>
              <a:ext uri="{FF2B5EF4-FFF2-40B4-BE49-F238E27FC236}">
                <a16:creationId xmlns:a16="http://schemas.microsoft.com/office/drawing/2014/main" id="{9E5D6504-947D-23CE-7DEA-707C3E6D9854}"/>
              </a:ext>
            </a:extLst>
          </p:cNvPr>
          <p:cNvSpPr txBox="1">
            <a:spLocks/>
          </p:cNvSpPr>
          <p:nvPr/>
        </p:nvSpPr>
        <p:spPr>
          <a:xfrm>
            <a:off x="-98997" y="3344573"/>
            <a:ext cx="2749807" cy="4009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1600" b="1">
                <a:latin typeface="+mj-lt"/>
              </a:rPr>
              <a:t>Болотникова Елизавета</a:t>
            </a:r>
          </a:p>
        </p:txBody>
      </p:sp>
      <p:sp>
        <p:nvSpPr>
          <p:cNvPr id="12" name="Google Shape;62;p1">
            <a:extLst>
              <a:ext uri="{FF2B5EF4-FFF2-40B4-BE49-F238E27FC236}">
                <a16:creationId xmlns:a16="http://schemas.microsoft.com/office/drawing/2014/main" id="{1774DB3F-D040-BE09-6A1A-3F01357B3826}"/>
              </a:ext>
            </a:extLst>
          </p:cNvPr>
          <p:cNvSpPr txBox="1">
            <a:spLocks/>
          </p:cNvSpPr>
          <p:nvPr/>
        </p:nvSpPr>
        <p:spPr>
          <a:xfrm>
            <a:off x="82293" y="4071509"/>
            <a:ext cx="2261286" cy="324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1400">
                <a:latin typeface="+mj-lt"/>
              </a:rPr>
              <a:t>НИУ ВШЭ, Москва</a:t>
            </a:r>
          </a:p>
        </p:txBody>
      </p:sp>
      <p:sp>
        <p:nvSpPr>
          <p:cNvPr id="64" name="Google Shape;63;p1">
            <a:extLst>
              <a:ext uri="{FF2B5EF4-FFF2-40B4-BE49-F238E27FC236}">
                <a16:creationId xmlns:a16="http://schemas.microsoft.com/office/drawing/2014/main" id="{3B9C579F-16CF-4395-F3CC-63B03B623231}"/>
              </a:ext>
            </a:extLst>
          </p:cNvPr>
          <p:cNvSpPr txBox="1">
            <a:spLocks/>
          </p:cNvSpPr>
          <p:nvPr/>
        </p:nvSpPr>
        <p:spPr>
          <a:xfrm>
            <a:off x="70181" y="4646363"/>
            <a:ext cx="2273398" cy="14307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85000" lnSpcReduction="1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200">
                <a:latin typeface="+mj-lt"/>
              </a:rPr>
              <a:t>Финалист школьного кейс-чемпионата от НИУ ВШЭ 2021</a:t>
            </a:r>
            <a:endParaRPr lang="en-US">
              <a:latin typeface="+mj-lt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200">
                <a:latin typeface="+mj-lt"/>
              </a:rPr>
              <a:t>Призер олимпиады имени Кондратьева</a:t>
            </a:r>
            <a:endParaRPr lang="ru-RU" sz="1200">
              <a:latin typeface="+mj-lt"/>
              <a:cs typeface="Calibri" panose="020F0502020204030204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200">
                <a:latin typeface="+mj-lt"/>
              </a:rPr>
              <a:t>Вошла в «Цифровой Золотой Запас» школьников России по результатам Открытого чемпионата школ от МГУ</a:t>
            </a:r>
            <a:endParaRPr lang="ru-RU" sz="1200">
              <a:latin typeface="+mj-lt"/>
              <a:cs typeface="Calibri" panose="020F0502020204030204"/>
            </a:endParaRPr>
          </a:p>
        </p:txBody>
      </p:sp>
      <p:sp>
        <p:nvSpPr>
          <p:cNvPr id="65" name="Google Shape;64;p1">
            <a:extLst>
              <a:ext uri="{FF2B5EF4-FFF2-40B4-BE49-F238E27FC236}">
                <a16:creationId xmlns:a16="http://schemas.microsoft.com/office/drawing/2014/main" id="{A074ACBE-0447-CFC9-796B-10A0A9716C2E}"/>
              </a:ext>
            </a:extLst>
          </p:cNvPr>
          <p:cNvSpPr txBox="1">
            <a:spLocks/>
          </p:cNvSpPr>
          <p:nvPr/>
        </p:nvSpPr>
        <p:spPr>
          <a:xfrm>
            <a:off x="70181" y="4289170"/>
            <a:ext cx="2261286" cy="43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az-Cyrl-AZ" sz="1200">
                <a:latin typeface="+mj-lt"/>
              </a:rPr>
              <a:t>Факультет экономических наук 2026</a:t>
            </a:r>
          </a:p>
        </p:txBody>
      </p:sp>
      <p:sp>
        <p:nvSpPr>
          <p:cNvPr id="66" name="Google Shape;66;p1">
            <a:extLst>
              <a:ext uri="{FF2B5EF4-FFF2-40B4-BE49-F238E27FC236}">
                <a16:creationId xmlns:a16="http://schemas.microsoft.com/office/drawing/2014/main" id="{7B6D1914-C321-4963-2ACC-80802935A50E}"/>
              </a:ext>
            </a:extLst>
          </p:cNvPr>
          <p:cNvSpPr txBox="1">
            <a:spLocks/>
          </p:cNvSpPr>
          <p:nvPr/>
        </p:nvSpPr>
        <p:spPr>
          <a:xfrm>
            <a:off x="70180" y="6053713"/>
            <a:ext cx="2261285" cy="481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err="1">
                <a:latin typeface="+mj-lt"/>
              </a:rPr>
              <a:t>Уровень</a:t>
            </a:r>
            <a:r>
              <a:rPr lang="en-US" sz="1200">
                <a:latin typeface="+mj-lt"/>
              </a:rPr>
              <a:t> </a:t>
            </a:r>
            <a:r>
              <a:rPr lang="en-US" sz="1200" err="1">
                <a:latin typeface="+mj-lt"/>
              </a:rPr>
              <a:t>английского</a:t>
            </a:r>
            <a:r>
              <a:rPr lang="ru-RU" sz="1200">
                <a:latin typeface="+mj-lt"/>
              </a:rPr>
              <a:t>: </a:t>
            </a:r>
            <a:r>
              <a:rPr lang="en-US" sz="1200">
                <a:latin typeface="+mj-lt"/>
              </a:rPr>
              <a:t>C1</a:t>
            </a:r>
            <a:endParaRPr lang="ru-RU" sz="1200">
              <a:latin typeface="+mj-lt"/>
            </a:endParaRPr>
          </a:p>
        </p:txBody>
      </p:sp>
      <p:sp>
        <p:nvSpPr>
          <p:cNvPr id="67" name="Google Shape;67;p1">
            <a:extLst>
              <a:ext uri="{FF2B5EF4-FFF2-40B4-BE49-F238E27FC236}">
                <a16:creationId xmlns:a16="http://schemas.microsoft.com/office/drawing/2014/main" id="{566EE96D-05F0-0AD2-A69D-2E31D94E30E9}"/>
              </a:ext>
            </a:extLst>
          </p:cNvPr>
          <p:cNvSpPr txBox="1">
            <a:spLocks/>
          </p:cNvSpPr>
          <p:nvPr/>
        </p:nvSpPr>
        <p:spPr>
          <a:xfrm>
            <a:off x="70180" y="6335543"/>
            <a:ext cx="2261285" cy="417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>
                <a:latin typeface="+mj-lt"/>
              </a:rPr>
              <a:t>8-915-366-78-50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>
                <a:latin typeface="+mj-lt"/>
              </a:rPr>
              <a:t>egbolotnikova_1@edu.hse.ru</a:t>
            </a:r>
          </a:p>
        </p:txBody>
      </p:sp>
      <p:sp>
        <p:nvSpPr>
          <p:cNvPr id="68" name="Google Shape;68;p1">
            <a:extLst>
              <a:ext uri="{FF2B5EF4-FFF2-40B4-BE49-F238E27FC236}">
                <a16:creationId xmlns:a16="http://schemas.microsoft.com/office/drawing/2014/main" id="{1AF1111A-3AB0-C3EB-41AE-6213E1C32C60}"/>
              </a:ext>
            </a:extLst>
          </p:cNvPr>
          <p:cNvSpPr txBox="1">
            <a:spLocks/>
          </p:cNvSpPr>
          <p:nvPr/>
        </p:nvSpPr>
        <p:spPr>
          <a:xfrm>
            <a:off x="82293" y="3569106"/>
            <a:ext cx="2434292" cy="4009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1400" i="1">
                <a:latin typeface="+mj-lt"/>
              </a:rPr>
              <a:t>Аналитик и </a:t>
            </a:r>
            <a:r>
              <a:rPr lang="ru-RU" sz="1400" i="1">
                <a:latin typeface="Ubuntu"/>
              </a:rPr>
              <a:t>разработчик общей концепции </a:t>
            </a:r>
            <a:endParaRPr lang="ru-RU" sz="1400" i="1">
              <a:latin typeface="+mj-lt"/>
            </a:endParaRPr>
          </a:p>
        </p:txBody>
      </p:sp>
      <p:sp>
        <p:nvSpPr>
          <p:cNvPr id="69" name="Google Shape;60;p1">
            <a:extLst>
              <a:ext uri="{FF2B5EF4-FFF2-40B4-BE49-F238E27FC236}">
                <a16:creationId xmlns:a16="http://schemas.microsoft.com/office/drawing/2014/main" id="{0F5F305A-F8DC-B3A3-84D8-3826EA4BADDE}"/>
              </a:ext>
            </a:extLst>
          </p:cNvPr>
          <p:cNvSpPr txBox="1">
            <a:spLocks/>
          </p:cNvSpPr>
          <p:nvPr/>
        </p:nvSpPr>
        <p:spPr>
          <a:xfrm>
            <a:off x="2528698" y="3343770"/>
            <a:ext cx="2249173" cy="4009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1600" b="1">
                <a:latin typeface="+mj-lt"/>
              </a:rPr>
              <a:t>Лебедева Анна</a:t>
            </a:r>
          </a:p>
        </p:txBody>
      </p:sp>
      <p:sp>
        <p:nvSpPr>
          <p:cNvPr id="70" name="Google Shape;62;p1">
            <a:extLst>
              <a:ext uri="{FF2B5EF4-FFF2-40B4-BE49-F238E27FC236}">
                <a16:creationId xmlns:a16="http://schemas.microsoft.com/office/drawing/2014/main" id="{0674D2DE-BB69-B20E-2D9E-9D2117E48ECE}"/>
              </a:ext>
            </a:extLst>
          </p:cNvPr>
          <p:cNvSpPr txBox="1">
            <a:spLocks/>
          </p:cNvSpPr>
          <p:nvPr/>
        </p:nvSpPr>
        <p:spPr>
          <a:xfrm>
            <a:off x="2528698" y="4070706"/>
            <a:ext cx="2261286" cy="324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1400">
                <a:latin typeface="+mj-lt"/>
              </a:rPr>
              <a:t>НИУ ВШЭ, Москва</a:t>
            </a:r>
          </a:p>
        </p:txBody>
      </p:sp>
      <p:sp>
        <p:nvSpPr>
          <p:cNvPr id="72" name="Google Shape;63;p1">
            <a:extLst>
              <a:ext uri="{FF2B5EF4-FFF2-40B4-BE49-F238E27FC236}">
                <a16:creationId xmlns:a16="http://schemas.microsoft.com/office/drawing/2014/main" id="{E00F8E25-BFFC-E1B1-61DE-C17D6FB88465}"/>
              </a:ext>
            </a:extLst>
          </p:cNvPr>
          <p:cNvSpPr txBox="1">
            <a:spLocks/>
          </p:cNvSpPr>
          <p:nvPr/>
        </p:nvSpPr>
        <p:spPr>
          <a:xfrm>
            <a:off x="2516586" y="4645560"/>
            <a:ext cx="2273398" cy="14315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lnSpcReduction="1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200">
                <a:latin typeface="+mj-lt"/>
              </a:rPr>
              <a:t>Финалист кейс-чемпионата </a:t>
            </a:r>
            <a:r>
              <a:rPr lang="es-ES" sz="1200">
                <a:latin typeface="+mj-lt"/>
              </a:rPr>
              <a:t>HSE SPb Case Club x Samokat.tech 2023</a:t>
            </a:r>
            <a:endParaRPr lang="en-US">
              <a:latin typeface="+mj-lt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200">
                <a:latin typeface="+mj-lt"/>
              </a:rPr>
              <a:t>Диплом </a:t>
            </a:r>
            <a:r>
              <a:rPr lang="es-ES" sz="1200">
                <a:latin typeface="+mj-lt"/>
              </a:rPr>
              <a:t>FU Case School 2023</a:t>
            </a:r>
            <a:endParaRPr lang="es-ES" sz="1200">
              <a:latin typeface="+mj-lt"/>
              <a:cs typeface="Calibri" panose="020F0502020204030204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200">
                <a:latin typeface="+mj-lt"/>
              </a:rPr>
              <a:t>Финалист школьного кейс-чемпионата от НИУ ВШЭ 2021</a:t>
            </a:r>
            <a:endParaRPr lang="ru-RU" sz="1200">
              <a:latin typeface="+mj-lt"/>
              <a:cs typeface="Calibri" panose="020F0502020204030204"/>
            </a:endParaRPr>
          </a:p>
        </p:txBody>
      </p:sp>
      <p:sp>
        <p:nvSpPr>
          <p:cNvPr id="74" name="Google Shape;64;p1">
            <a:extLst>
              <a:ext uri="{FF2B5EF4-FFF2-40B4-BE49-F238E27FC236}">
                <a16:creationId xmlns:a16="http://schemas.microsoft.com/office/drawing/2014/main" id="{CCA8C7C5-CDCE-6B4A-5717-F77D51B510E3}"/>
              </a:ext>
            </a:extLst>
          </p:cNvPr>
          <p:cNvSpPr txBox="1">
            <a:spLocks/>
          </p:cNvSpPr>
          <p:nvPr/>
        </p:nvSpPr>
        <p:spPr>
          <a:xfrm>
            <a:off x="2516586" y="4288367"/>
            <a:ext cx="2261286" cy="43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az-Cyrl-AZ" sz="1200">
                <a:latin typeface="+mj-lt"/>
              </a:rPr>
              <a:t>Факультет социальных наук 2026</a:t>
            </a:r>
          </a:p>
        </p:txBody>
      </p:sp>
      <p:sp>
        <p:nvSpPr>
          <p:cNvPr id="75" name="Google Shape;66;p1">
            <a:extLst>
              <a:ext uri="{FF2B5EF4-FFF2-40B4-BE49-F238E27FC236}">
                <a16:creationId xmlns:a16="http://schemas.microsoft.com/office/drawing/2014/main" id="{566C1A58-D863-FC65-3879-E9062A7C1084}"/>
              </a:ext>
            </a:extLst>
          </p:cNvPr>
          <p:cNvSpPr txBox="1">
            <a:spLocks/>
          </p:cNvSpPr>
          <p:nvPr/>
        </p:nvSpPr>
        <p:spPr>
          <a:xfrm>
            <a:off x="2516585" y="6052910"/>
            <a:ext cx="2261285" cy="481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err="1">
                <a:latin typeface="+mj-lt"/>
              </a:rPr>
              <a:t>Уровень</a:t>
            </a:r>
            <a:r>
              <a:rPr lang="en-US" sz="1200">
                <a:latin typeface="+mj-lt"/>
              </a:rPr>
              <a:t> </a:t>
            </a:r>
            <a:r>
              <a:rPr lang="en-US" sz="1200" err="1">
                <a:latin typeface="+mj-lt"/>
              </a:rPr>
              <a:t>английского</a:t>
            </a:r>
            <a:r>
              <a:rPr lang="ru-RU" sz="1200">
                <a:latin typeface="+mj-lt"/>
              </a:rPr>
              <a:t>: </a:t>
            </a:r>
            <a:r>
              <a:rPr lang="en-US" sz="1200">
                <a:latin typeface="+mj-lt"/>
              </a:rPr>
              <a:t>C1</a:t>
            </a:r>
            <a:endParaRPr lang="ru-RU" sz="1200">
              <a:latin typeface="+mj-lt"/>
            </a:endParaRPr>
          </a:p>
        </p:txBody>
      </p:sp>
      <p:sp>
        <p:nvSpPr>
          <p:cNvPr id="76" name="Google Shape;67;p1">
            <a:extLst>
              <a:ext uri="{FF2B5EF4-FFF2-40B4-BE49-F238E27FC236}">
                <a16:creationId xmlns:a16="http://schemas.microsoft.com/office/drawing/2014/main" id="{DC4B9645-139A-1B30-5028-06AA964B0DF7}"/>
              </a:ext>
            </a:extLst>
          </p:cNvPr>
          <p:cNvSpPr txBox="1">
            <a:spLocks/>
          </p:cNvSpPr>
          <p:nvPr/>
        </p:nvSpPr>
        <p:spPr>
          <a:xfrm>
            <a:off x="2516585" y="6334740"/>
            <a:ext cx="2261285" cy="417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>
                <a:latin typeface="+mj-lt"/>
              </a:rPr>
              <a:t>8-977-570-038-88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>
                <a:latin typeface="+mj-lt"/>
              </a:rPr>
              <a:t>aklebedeva_2@edu.hse.ru</a:t>
            </a:r>
          </a:p>
        </p:txBody>
      </p:sp>
      <p:sp>
        <p:nvSpPr>
          <p:cNvPr id="77" name="Google Shape;68;p1">
            <a:extLst>
              <a:ext uri="{FF2B5EF4-FFF2-40B4-BE49-F238E27FC236}">
                <a16:creationId xmlns:a16="http://schemas.microsoft.com/office/drawing/2014/main" id="{C766AFAF-646F-E012-8CDA-0D0344351BF6}"/>
              </a:ext>
            </a:extLst>
          </p:cNvPr>
          <p:cNvSpPr txBox="1">
            <a:spLocks/>
          </p:cNvSpPr>
          <p:nvPr/>
        </p:nvSpPr>
        <p:spPr>
          <a:xfrm>
            <a:off x="2528698" y="3568303"/>
            <a:ext cx="2249173" cy="4009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1400" i="1">
                <a:latin typeface="+mj-lt"/>
              </a:rPr>
              <a:t>Финансовый аналитик</a:t>
            </a:r>
          </a:p>
        </p:txBody>
      </p:sp>
      <p:sp>
        <p:nvSpPr>
          <p:cNvPr id="78" name="Google Shape;60;p1">
            <a:extLst>
              <a:ext uri="{FF2B5EF4-FFF2-40B4-BE49-F238E27FC236}">
                <a16:creationId xmlns:a16="http://schemas.microsoft.com/office/drawing/2014/main" id="{17BBBADC-A027-C371-9360-258D1E6652F1}"/>
              </a:ext>
            </a:extLst>
          </p:cNvPr>
          <p:cNvSpPr txBox="1">
            <a:spLocks/>
          </p:cNvSpPr>
          <p:nvPr/>
        </p:nvSpPr>
        <p:spPr>
          <a:xfrm>
            <a:off x="4964647" y="3342960"/>
            <a:ext cx="2249173" cy="4009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1600" b="1">
                <a:latin typeface="+mj-lt"/>
              </a:rPr>
              <a:t>Калинин Никита</a:t>
            </a:r>
          </a:p>
        </p:txBody>
      </p:sp>
      <p:sp>
        <p:nvSpPr>
          <p:cNvPr id="79" name="Google Shape;62;p1">
            <a:extLst>
              <a:ext uri="{FF2B5EF4-FFF2-40B4-BE49-F238E27FC236}">
                <a16:creationId xmlns:a16="http://schemas.microsoft.com/office/drawing/2014/main" id="{449A9081-09F6-380A-505B-E9192988F2BF}"/>
              </a:ext>
            </a:extLst>
          </p:cNvPr>
          <p:cNvSpPr txBox="1">
            <a:spLocks/>
          </p:cNvSpPr>
          <p:nvPr/>
        </p:nvSpPr>
        <p:spPr>
          <a:xfrm>
            <a:off x="4964647" y="4069896"/>
            <a:ext cx="2261286" cy="324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1400">
                <a:latin typeface="+mj-lt"/>
              </a:rPr>
              <a:t>НИУ ВШЭ, Москва</a:t>
            </a:r>
          </a:p>
        </p:txBody>
      </p:sp>
      <p:sp>
        <p:nvSpPr>
          <p:cNvPr id="80" name="Google Shape;63;p1">
            <a:extLst>
              <a:ext uri="{FF2B5EF4-FFF2-40B4-BE49-F238E27FC236}">
                <a16:creationId xmlns:a16="http://schemas.microsoft.com/office/drawing/2014/main" id="{5DB2818E-4913-733B-A107-CDE295DAFF08}"/>
              </a:ext>
            </a:extLst>
          </p:cNvPr>
          <p:cNvSpPr txBox="1">
            <a:spLocks/>
          </p:cNvSpPr>
          <p:nvPr/>
        </p:nvSpPr>
        <p:spPr>
          <a:xfrm>
            <a:off x="4952535" y="4644750"/>
            <a:ext cx="2273398" cy="14315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925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200">
                <a:latin typeface="+mj-lt"/>
              </a:rPr>
              <a:t>Призер регионального этапа </a:t>
            </a:r>
            <a:r>
              <a:rPr lang="ru-RU" sz="1200" err="1">
                <a:latin typeface="+mj-lt"/>
              </a:rPr>
              <a:t>всероса</a:t>
            </a:r>
            <a:r>
              <a:rPr lang="ru-RU" sz="1200">
                <a:latin typeface="+mj-lt"/>
              </a:rPr>
              <a:t> по праву </a:t>
            </a:r>
            <a:endParaRPr lang="en-US">
              <a:latin typeface="+mj-lt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200">
                <a:latin typeface="+mj-lt"/>
              </a:rPr>
              <a:t>Стажировался на менеджера по связям с общественностью в кэшбек сервисе (</a:t>
            </a:r>
            <a:r>
              <a:rPr lang="ru-RU" sz="1200" err="1">
                <a:latin typeface="+mj-lt"/>
              </a:rPr>
              <a:t>Bonushops</a:t>
            </a:r>
            <a:r>
              <a:rPr lang="ru-RU" sz="1200">
                <a:latin typeface="+mj-lt"/>
              </a:rPr>
              <a:t>)</a:t>
            </a:r>
            <a:endParaRPr lang="ru-RU" sz="1200">
              <a:latin typeface="+mj-lt"/>
              <a:cs typeface="Calibri" panose="020F0502020204030204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200">
                <a:latin typeface="+mj-lt"/>
              </a:rPr>
              <a:t>Стажировался на бизнес аналитика в крупной финансовой CPA – сети</a:t>
            </a:r>
            <a:endParaRPr lang="ru-RU" sz="1200">
              <a:latin typeface="+mj-lt"/>
              <a:cs typeface="Calibri" panose="020F0502020204030204"/>
            </a:endParaRPr>
          </a:p>
        </p:txBody>
      </p:sp>
      <p:sp>
        <p:nvSpPr>
          <p:cNvPr id="81" name="Google Shape;64;p1">
            <a:extLst>
              <a:ext uri="{FF2B5EF4-FFF2-40B4-BE49-F238E27FC236}">
                <a16:creationId xmlns:a16="http://schemas.microsoft.com/office/drawing/2014/main" id="{8321F102-1FF7-2054-7177-12D4A2B5AA82}"/>
              </a:ext>
            </a:extLst>
          </p:cNvPr>
          <p:cNvSpPr txBox="1">
            <a:spLocks/>
          </p:cNvSpPr>
          <p:nvPr/>
        </p:nvSpPr>
        <p:spPr>
          <a:xfrm>
            <a:off x="4952535" y="4287557"/>
            <a:ext cx="2261286" cy="43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az-Cyrl-AZ" sz="1200">
                <a:latin typeface="+mj-lt"/>
              </a:rPr>
              <a:t>Факультет компьютерных наук 2026</a:t>
            </a:r>
          </a:p>
        </p:txBody>
      </p:sp>
      <p:sp>
        <p:nvSpPr>
          <p:cNvPr id="82" name="Google Shape;66;p1">
            <a:extLst>
              <a:ext uri="{FF2B5EF4-FFF2-40B4-BE49-F238E27FC236}">
                <a16:creationId xmlns:a16="http://schemas.microsoft.com/office/drawing/2014/main" id="{248461EA-A305-B77B-35D9-91F2F7E8EFA0}"/>
              </a:ext>
            </a:extLst>
          </p:cNvPr>
          <p:cNvSpPr txBox="1">
            <a:spLocks/>
          </p:cNvSpPr>
          <p:nvPr/>
        </p:nvSpPr>
        <p:spPr>
          <a:xfrm>
            <a:off x="4952534" y="6052100"/>
            <a:ext cx="2261285" cy="481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err="1">
                <a:latin typeface="+mj-lt"/>
              </a:rPr>
              <a:t>Уровень</a:t>
            </a:r>
            <a:r>
              <a:rPr lang="en-US" sz="1200">
                <a:latin typeface="+mj-lt"/>
              </a:rPr>
              <a:t> </a:t>
            </a:r>
            <a:r>
              <a:rPr lang="en-US" sz="1200" err="1">
                <a:latin typeface="+mj-lt"/>
              </a:rPr>
              <a:t>английского</a:t>
            </a:r>
            <a:r>
              <a:rPr lang="ru-RU" sz="1200">
                <a:latin typeface="+mj-lt"/>
              </a:rPr>
              <a:t>: </a:t>
            </a:r>
            <a:r>
              <a:rPr lang="en-US" sz="1200">
                <a:latin typeface="+mj-lt"/>
              </a:rPr>
              <a:t>C1</a:t>
            </a:r>
            <a:endParaRPr lang="ru-RU" sz="1200">
              <a:latin typeface="+mj-lt"/>
            </a:endParaRPr>
          </a:p>
        </p:txBody>
      </p:sp>
      <p:sp>
        <p:nvSpPr>
          <p:cNvPr id="83" name="Google Shape;67;p1">
            <a:extLst>
              <a:ext uri="{FF2B5EF4-FFF2-40B4-BE49-F238E27FC236}">
                <a16:creationId xmlns:a16="http://schemas.microsoft.com/office/drawing/2014/main" id="{CFCDAF25-881C-26BE-0296-93B27C40C215}"/>
              </a:ext>
            </a:extLst>
          </p:cNvPr>
          <p:cNvSpPr txBox="1">
            <a:spLocks/>
          </p:cNvSpPr>
          <p:nvPr/>
        </p:nvSpPr>
        <p:spPr>
          <a:xfrm>
            <a:off x="4952534" y="6333930"/>
            <a:ext cx="2261285" cy="417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>
                <a:latin typeface="+mj-lt"/>
              </a:rPr>
              <a:t>8-980-187-07-68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>
                <a:latin typeface="+mj-lt"/>
              </a:rPr>
              <a:t>kalininnikita039@gmail.com</a:t>
            </a:r>
          </a:p>
        </p:txBody>
      </p:sp>
      <p:sp>
        <p:nvSpPr>
          <p:cNvPr id="84" name="Google Shape;68;p1">
            <a:extLst>
              <a:ext uri="{FF2B5EF4-FFF2-40B4-BE49-F238E27FC236}">
                <a16:creationId xmlns:a16="http://schemas.microsoft.com/office/drawing/2014/main" id="{398A2DBE-6174-8CA5-52E9-C7576841A3A4}"/>
              </a:ext>
            </a:extLst>
          </p:cNvPr>
          <p:cNvSpPr txBox="1">
            <a:spLocks/>
          </p:cNvSpPr>
          <p:nvPr/>
        </p:nvSpPr>
        <p:spPr>
          <a:xfrm>
            <a:off x="4964647" y="3567493"/>
            <a:ext cx="2249173" cy="4009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 i="1">
                <a:latin typeface="Ubuntu"/>
              </a:rPr>
              <a:t>Разработчик общей концепции и MVP</a:t>
            </a:r>
            <a:endParaRPr lang="ru-RU" sz="1400" i="1">
              <a:latin typeface="Ubuntu" panose="020B0504030602030204" pitchFamily="34" charset="0"/>
            </a:endParaRPr>
          </a:p>
        </p:txBody>
      </p:sp>
      <p:sp>
        <p:nvSpPr>
          <p:cNvPr id="85" name="Google Shape;60;p1">
            <a:extLst>
              <a:ext uri="{FF2B5EF4-FFF2-40B4-BE49-F238E27FC236}">
                <a16:creationId xmlns:a16="http://schemas.microsoft.com/office/drawing/2014/main" id="{DD6AB31E-35CF-D074-85B2-626335AC36F9}"/>
              </a:ext>
            </a:extLst>
          </p:cNvPr>
          <p:cNvSpPr txBox="1">
            <a:spLocks/>
          </p:cNvSpPr>
          <p:nvPr/>
        </p:nvSpPr>
        <p:spPr>
          <a:xfrm>
            <a:off x="7405566" y="3342960"/>
            <a:ext cx="2249173" cy="4009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1600" b="1">
                <a:latin typeface="+mj-lt"/>
              </a:rPr>
              <a:t>Потехин Даниил</a:t>
            </a:r>
          </a:p>
        </p:txBody>
      </p:sp>
      <p:sp>
        <p:nvSpPr>
          <p:cNvPr id="86" name="Google Shape;62;p1">
            <a:extLst>
              <a:ext uri="{FF2B5EF4-FFF2-40B4-BE49-F238E27FC236}">
                <a16:creationId xmlns:a16="http://schemas.microsoft.com/office/drawing/2014/main" id="{944E6511-737E-0E24-9E0D-088978B773CB}"/>
              </a:ext>
            </a:extLst>
          </p:cNvPr>
          <p:cNvSpPr txBox="1">
            <a:spLocks/>
          </p:cNvSpPr>
          <p:nvPr/>
        </p:nvSpPr>
        <p:spPr>
          <a:xfrm>
            <a:off x="7405566" y="4069896"/>
            <a:ext cx="2261286" cy="324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1400">
                <a:latin typeface="+mj-lt"/>
              </a:rPr>
              <a:t>НИУ ВШЭ, Москва</a:t>
            </a:r>
          </a:p>
        </p:txBody>
      </p:sp>
      <p:sp>
        <p:nvSpPr>
          <p:cNvPr id="87" name="Google Shape;63;p1">
            <a:extLst>
              <a:ext uri="{FF2B5EF4-FFF2-40B4-BE49-F238E27FC236}">
                <a16:creationId xmlns:a16="http://schemas.microsoft.com/office/drawing/2014/main" id="{8583ACC5-1064-A5DD-70D7-FC131CEE089A}"/>
              </a:ext>
            </a:extLst>
          </p:cNvPr>
          <p:cNvSpPr txBox="1">
            <a:spLocks/>
          </p:cNvSpPr>
          <p:nvPr/>
        </p:nvSpPr>
        <p:spPr>
          <a:xfrm>
            <a:off x="7393454" y="4644750"/>
            <a:ext cx="2273398" cy="14035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200">
                <a:latin typeface="+mj-lt"/>
              </a:rPr>
              <a:t>Призер ВСОШ по экономике</a:t>
            </a:r>
            <a:endParaRPr lang="en-US">
              <a:latin typeface="+mj-lt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200">
                <a:latin typeface="+mj-lt"/>
              </a:rPr>
              <a:t>Победитель олимпиады имени Кондратьева</a:t>
            </a:r>
            <a:endParaRPr lang="ru-RU" sz="1200">
              <a:latin typeface="+mj-lt"/>
              <a:cs typeface="Calibri" panose="020F0502020204030204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200">
                <a:latin typeface="+mj-lt"/>
              </a:rPr>
              <a:t>Призер Высшей пробы</a:t>
            </a:r>
            <a:endParaRPr lang="ru-RU" sz="1200">
              <a:latin typeface="+mj-lt"/>
              <a:cs typeface="Calibri" panose="020F0502020204030204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200">
                <a:latin typeface="+mj-lt"/>
              </a:rPr>
              <a:t>Призер Олимпиады по анализу данных DANO</a:t>
            </a:r>
            <a:endParaRPr lang="ru-RU" sz="1200">
              <a:latin typeface="+mj-lt"/>
              <a:cs typeface="Calibri" panose="020F0502020204030204"/>
            </a:endParaRPr>
          </a:p>
        </p:txBody>
      </p:sp>
      <p:sp>
        <p:nvSpPr>
          <p:cNvPr id="88" name="Google Shape;64;p1">
            <a:extLst>
              <a:ext uri="{FF2B5EF4-FFF2-40B4-BE49-F238E27FC236}">
                <a16:creationId xmlns:a16="http://schemas.microsoft.com/office/drawing/2014/main" id="{5BAF0727-8269-50D1-6DCB-6CA086F9C478}"/>
              </a:ext>
            </a:extLst>
          </p:cNvPr>
          <p:cNvSpPr txBox="1">
            <a:spLocks/>
          </p:cNvSpPr>
          <p:nvPr/>
        </p:nvSpPr>
        <p:spPr>
          <a:xfrm>
            <a:off x="7393454" y="4287557"/>
            <a:ext cx="2261286" cy="43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az-Cyrl-AZ" sz="1200">
                <a:latin typeface="+mj-lt"/>
              </a:rPr>
              <a:t>Факультет компьютерных наук 2026</a:t>
            </a:r>
          </a:p>
        </p:txBody>
      </p:sp>
      <p:sp>
        <p:nvSpPr>
          <p:cNvPr id="89" name="Google Shape;66;p1">
            <a:extLst>
              <a:ext uri="{FF2B5EF4-FFF2-40B4-BE49-F238E27FC236}">
                <a16:creationId xmlns:a16="http://schemas.microsoft.com/office/drawing/2014/main" id="{E9DCA046-BB44-2FF2-C0CB-547AD7998B4A}"/>
              </a:ext>
            </a:extLst>
          </p:cNvPr>
          <p:cNvSpPr txBox="1">
            <a:spLocks/>
          </p:cNvSpPr>
          <p:nvPr/>
        </p:nvSpPr>
        <p:spPr>
          <a:xfrm>
            <a:off x="7393453" y="6052100"/>
            <a:ext cx="2261285" cy="481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err="1">
                <a:latin typeface="+mj-lt"/>
              </a:rPr>
              <a:t>Уровень</a:t>
            </a:r>
            <a:r>
              <a:rPr lang="en-US" sz="1200">
                <a:latin typeface="+mj-lt"/>
              </a:rPr>
              <a:t> </a:t>
            </a:r>
            <a:r>
              <a:rPr lang="en-US" sz="1200" err="1">
                <a:latin typeface="+mj-lt"/>
              </a:rPr>
              <a:t>английского</a:t>
            </a:r>
            <a:r>
              <a:rPr lang="ru-RU" sz="1200">
                <a:latin typeface="+mj-lt"/>
              </a:rPr>
              <a:t>: </a:t>
            </a:r>
            <a:r>
              <a:rPr lang="en-US" sz="1200">
                <a:latin typeface="+mj-lt"/>
              </a:rPr>
              <a:t>C1</a:t>
            </a:r>
            <a:endParaRPr lang="ru-RU" sz="1200">
              <a:latin typeface="+mj-lt"/>
            </a:endParaRPr>
          </a:p>
        </p:txBody>
      </p:sp>
      <p:sp>
        <p:nvSpPr>
          <p:cNvPr id="90" name="Google Shape;67;p1">
            <a:extLst>
              <a:ext uri="{FF2B5EF4-FFF2-40B4-BE49-F238E27FC236}">
                <a16:creationId xmlns:a16="http://schemas.microsoft.com/office/drawing/2014/main" id="{9312C289-8440-074C-F9BB-9D098AABE913}"/>
              </a:ext>
            </a:extLst>
          </p:cNvPr>
          <p:cNvSpPr txBox="1">
            <a:spLocks/>
          </p:cNvSpPr>
          <p:nvPr/>
        </p:nvSpPr>
        <p:spPr>
          <a:xfrm>
            <a:off x="7393453" y="6333930"/>
            <a:ext cx="2261285" cy="417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>
                <a:latin typeface="+mj-lt"/>
              </a:rPr>
              <a:t>8-985-115-82-22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>
                <a:latin typeface="+mj-lt"/>
              </a:rPr>
              <a:t>dvpotekhin_2@edu.hse.ru </a:t>
            </a:r>
          </a:p>
        </p:txBody>
      </p:sp>
      <p:sp>
        <p:nvSpPr>
          <p:cNvPr id="91" name="Google Shape;68;p1">
            <a:extLst>
              <a:ext uri="{FF2B5EF4-FFF2-40B4-BE49-F238E27FC236}">
                <a16:creationId xmlns:a16="http://schemas.microsoft.com/office/drawing/2014/main" id="{6F3A9724-68E8-B49A-3C44-FB53D61946FB}"/>
              </a:ext>
            </a:extLst>
          </p:cNvPr>
          <p:cNvSpPr txBox="1">
            <a:spLocks/>
          </p:cNvSpPr>
          <p:nvPr/>
        </p:nvSpPr>
        <p:spPr>
          <a:xfrm>
            <a:off x="7405566" y="3567493"/>
            <a:ext cx="2249173" cy="4009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 i="1">
                <a:latin typeface="Ubuntu"/>
              </a:rPr>
              <a:t>Технический специалист</a:t>
            </a:r>
            <a:endParaRPr lang="ru-RU" sz="1400" i="1">
              <a:latin typeface="Ubuntu" panose="020B0504030602030204" pitchFamily="34" charset="0"/>
            </a:endParaRPr>
          </a:p>
        </p:txBody>
      </p:sp>
      <p:sp>
        <p:nvSpPr>
          <p:cNvPr id="92" name="Google Shape;60;p1">
            <a:extLst>
              <a:ext uri="{FF2B5EF4-FFF2-40B4-BE49-F238E27FC236}">
                <a16:creationId xmlns:a16="http://schemas.microsoft.com/office/drawing/2014/main" id="{299E1695-DB57-E8AD-AA00-1C93D33B894D}"/>
              </a:ext>
            </a:extLst>
          </p:cNvPr>
          <p:cNvSpPr txBox="1">
            <a:spLocks/>
          </p:cNvSpPr>
          <p:nvPr/>
        </p:nvSpPr>
        <p:spPr>
          <a:xfrm>
            <a:off x="9845775" y="3345184"/>
            <a:ext cx="2249173" cy="4009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1600" b="1">
                <a:latin typeface="+mj-lt"/>
              </a:rPr>
              <a:t>Никитина Мария</a:t>
            </a:r>
          </a:p>
        </p:txBody>
      </p:sp>
      <p:sp>
        <p:nvSpPr>
          <p:cNvPr id="93" name="Google Shape;62;p1">
            <a:extLst>
              <a:ext uri="{FF2B5EF4-FFF2-40B4-BE49-F238E27FC236}">
                <a16:creationId xmlns:a16="http://schemas.microsoft.com/office/drawing/2014/main" id="{021EE87F-F844-4C19-4912-F7E7FB5DCCBD}"/>
              </a:ext>
            </a:extLst>
          </p:cNvPr>
          <p:cNvSpPr txBox="1">
            <a:spLocks/>
          </p:cNvSpPr>
          <p:nvPr/>
        </p:nvSpPr>
        <p:spPr>
          <a:xfrm>
            <a:off x="9845775" y="4072120"/>
            <a:ext cx="2261286" cy="324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1400">
                <a:latin typeface="+mj-lt"/>
              </a:rPr>
              <a:t>НИУ ВШЭ, Москва</a:t>
            </a:r>
          </a:p>
        </p:txBody>
      </p:sp>
      <p:sp>
        <p:nvSpPr>
          <p:cNvPr id="94" name="Google Shape;63;p1">
            <a:extLst>
              <a:ext uri="{FF2B5EF4-FFF2-40B4-BE49-F238E27FC236}">
                <a16:creationId xmlns:a16="http://schemas.microsoft.com/office/drawing/2014/main" id="{20A83043-6B97-886A-5957-275ED84392E3}"/>
              </a:ext>
            </a:extLst>
          </p:cNvPr>
          <p:cNvSpPr txBox="1">
            <a:spLocks/>
          </p:cNvSpPr>
          <p:nvPr/>
        </p:nvSpPr>
        <p:spPr>
          <a:xfrm>
            <a:off x="9833663" y="4646974"/>
            <a:ext cx="2273398" cy="14035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92500" lnSpcReduction="1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200">
                <a:latin typeface="+mj-lt"/>
              </a:rPr>
              <a:t>Призер регионального этапа </a:t>
            </a:r>
            <a:r>
              <a:rPr lang="ru-RU" sz="1200" err="1">
                <a:latin typeface="+mj-lt"/>
              </a:rPr>
              <a:t>всероса</a:t>
            </a:r>
            <a:r>
              <a:rPr lang="ru-RU" sz="1200">
                <a:latin typeface="+mj-lt"/>
              </a:rPr>
              <a:t> по математике</a:t>
            </a:r>
            <a:endParaRPr lang="en-US">
              <a:latin typeface="+mj-lt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200">
                <a:latin typeface="+mj-lt"/>
              </a:rPr>
              <a:t>Диплом курса от </a:t>
            </a:r>
            <a:r>
              <a:rPr lang="ru-RU" sz="1200" err="1">
                <a:latin typeface="+mj-lt"/>
              </a:rPr>
              <a:t>Columbia</a:t>
            </a:r>
            <a:r>
              <a:rPr lang="ru-RU" sz="1200">
                <a:latin typeface="+mj-lt"/>
              </a:rPr>
              <a:t> </a:t>
            </a:r>
            <a:r>
              <a:rPr lang="ru-RU" sz="1200" err="1">
                <a:latin typeface="+mj-lt"/>
              </a:rPr>
              <a:t>international</a:t>
            </a:r>
            <a:r>
              <a:rPr lang="ru-RU" sz="1200">
                <a:latin typeface="+mj-lt"/>
              </a:rPr>
              <a:t> </a:t>
            </a:r>
            <a:r>
              <a:rPr lang="ru-RU" sz="1200" err="1">
                <a:latin typeface="+mj-lt"/>
              </a:rPr>
              <a:t>institute</a:t>
            </a:r>
            <a:r>
              <a:rPr lang="ru-RU" sz="1200">
                <a:latin typeface="+mj-lt"/>
              </a:rPr>
              <a:t> в США по английскому языку</a:t>
            </a:r>
            <a:endParaRPr lang="ru-RU" sz="1200">
              <a:latin typeface="+mj-lt"/>
              <a:cs typeface="Calibri" panose="020F0502020204030204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200">
                <a:latin typeface="+mj-lt"/>
              </a:rPr>
              <a:t>Прохождение курсов по 3D моделированию в </a:t>
            </a:r>
            <a:r>
              <a:rPr lang="ru-RU" sz="1200" err="1">
                <a:latin typeface="+mj-lt"/>
              </a:rPr>
              <a:t>Blender</a:t>
            </a:r>
            <a:endParaRPr lang="ru-RU" sz="1200">
              <a:latin typeface="+mj-lt"/>
              <a:cs typeface="Calibri" panose="020F0502020204030204"/>
            </a:endParaRPr>
          </a:p>
        </p:txBody>
      </p:sp>
      <p:sp>
        <p:nvSpPr>
          <p:cNvPr id="95" name="Google Shape;64;p1">
            <a:extLst>
              <a:ext uri="{FF2B5EF4-FFF2-40B4-BE49-F238E27FC236}">
                <a16:creationId xmlns:a16="http://schemas.microsoft.com/office/drawing/2014/main" id="{E3D82ACB-4C9D-8DEE-A5AE-E141C3249D9E}"/>
              </a:ext>
            </a:extLst>
          </p:cNvPr>
          <p:cNvSpPr txBox="1">
            <a:spLocks/>
          </p:cNvSpPr>
          <p:nvPr/>
        </p:nvSpPr>
        <p:spPr>
          <a:xfrm>
            <a:off x="9833663" y="4289781"/>
            <a:ext cx="2261286" cy="43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az-Cyrl-AZ" sz="1200">
                <a:latin typeface="+mj-lt"/>
              </a:rPr>
              <a:t>Факультет компьютерных наук 2026</a:t>
            </a:r>
          </a:p>
        </p:txBody>
      </p:sp>
      <p:sp>
        <p:nvSpPr>
          <p:cNvPr id="96" name="Google Shape;66;p1">
            <a:extLst>
              <a:ext uri="{FF2B5EF4-FFF2-40B4-BE49-F238E27FC236}">
                <a16:creationId xmlns:a16="http://schemas.microsoft.com/office/drawing/2014/main" id="{E6C9DAF3-3B14-FE70-280B-390C09E0CEEB}"/>
              </a:ext>
            </a:extLst>
          </p:cNvPr>
          <p:cNvSpPr txBox="1">
            <a:spLocks/>
          </p:cNvSpPr>
          <p:nvPr/>
        </p:nvSpPr>
        <p:spPr>
          <a:xfrm>
            <a:off x="9833662" y="6054324"/>
            <a:ext cx="2261285" cy="4816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err="1">
                <a:latin typeface="+mj-lt"/>
              </a:rPr>
              <a:t>Уровень</a:t>
            </a:r>
            <a:r>
              <a:rPr lang="en-US" sz="1200">
                <a:latin typeface="+mj-lt"/>
              </a:rPr>
              <a:t> </a:t>
            </a:r>
            <a:r>
              <a:rPr lang="en-US" sz="1200" err="1">
                <a:latin typeface="+mj-lt"/>
              </a:rPr>
              <a:t>английского</a:t>
            </a:r>
            <a:r>
              <a:rPr lang="ru-RU" sz="1200">
                <a:latin typeface="+mj-lt"/>
              </a:rPr>
              <a:t>: </a:t>
            </a:r>
            <a:r>
              <a:rPr lang="en-US" sz="1200">
                <a:latin typeface="+mj-lt"/>
              </a:rPr>
              <a:t>C1</a:t>
            </a:r>
            <a:endParaRPr lang="ru-RU" sz="1200">
              <a:latin typeface="+mj-lt"/>
            </a:endParaRPr>
          </a:p>
        </p:txBody>
      </p:sp>
      <p:sp>
        <p:nvSpPr>
          <p:cNvPr id="97" name="Google Shape;67;p1">
            <a:extLst>
              <a:ext uri="{FF2B5EF4-FFF2-40B4-BE49-F238E27FC236}">
                <a16:creationId xmlns:a16="http://schemas.microsoft.com/office/drawing/2014/main" id="{4A822F0B-5B82-ED99-E097-235A72C23A9A}"/>
              </a:ext>
            </a:extLst>
          </p:cNvPr>
          <p:cNvSpPr txBox="1">
            <a:spLocks/>
          </p:cNvSpPr>
          <p:nvPr/>
        </p:nvSpPr>
        <p:spPr>
          <a:xfrm>
            <a:off x="9833662" y="6336154"/>
            <a:ext cx="2261285" cy="417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>
                <a:latin typeface="+mj-lt"/>
              </a:rPr>
              <a:t>8-916-379-39-67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>
                <a:latin typeface="+mj-lt"/>
              </a:rPr>
              <a:t>manikitina_2@edu.hse.ru </a:t>
            </a:r>
          </a:p>
        </p:txBody>
      </p:sp>
      <p:sp>
        <p:nvSpPr>
          <p:cNvPr id="98" name="Google Shape;68;p1">
            <a:extLst>
              <a:ext uri="{FF2B5EF4-FFF2-40B4-BE49-F238E27FC236}">
                <a16:creationId xmlns:a16="http://schemas.microsoft.com/office/drawing/2014/main" id="{2D044483-F658-B237-42E6-9324F2576245}"/>
              </a:ext>
            </a:extLst>
          </p:cNvPr>
          <p:cNvSpPr txBox="1">
            <a:spLocks/>
          </p:cNvSpPr>
          <p:nvPr/>
        </p:nvSpPr>
        <p:spPr>
          <a:xfrm>
            <a:off x="9845775" y="3569717"/>
            <a:ext cx="2249173" cy="4009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s-ES" sz="1400" i="1">
                <a:latin typeface="+mj-lt"/>
              </a:rPr>
              <a:t>UI </a:t>
            </a:r>
            <a:r>
              <a:rPr lang="ru-RU" sz="1400" i="1">
                <a:latin typeface="+mj-lt"/>
              </a:rPr>
              <a:t>дизайнер</a:t>
            </a:r>
          </a:p>
        </p:txBody>
      </p:sp>
      <p:sp>
        <p:nvSpPr>
          <p:cNvPr id="17" name="Номер слайда 17">
            <a:extLst>
              <a:ext uri="{FF2B5EF4-FFF2-40B4-BE49-F238E27FC236}">
                <a16:creationId xmlns:a16="http://schemas.microsoft.com/office/drawing/2014/main" id="{125AC96E-3A3F-1713-73AD-40C31A14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8761" y="6413556"/>
            <a:ext cx="2743200" cy="365125"/>
          </a:xfrm>
        </p:spPr>
        <p:txBody>
          <a:bodyPr/>
          <a:lstStyle/>
          <a:p>
            <a:fld id="{2AB48AD9-C300-D240-9EC2-9B440075D4CA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773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17">
            <a:extLst>
              <a:ext uri="{FF2B5EF4-FFF2-40B4-BE49-F238E27FC236}">
                <a16:creationId xmlns:a16="http://schemas.microsoft.com/office/drawing/2014/main" id="{0DE2D4CE-DF8A-5598-773C-DC7DD373C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8761" y="6413556"/>
            <a:ext cx="2743200" cy="365125"/>
          </a:xfrm>
        </p:spPr>
        <p:txBody>
          <a:bodyPr/>
          <a:lstStyle/>
          <a:p>
            <a:fld id="{2AB48AD9-C300-D240-9EC2-9B440075D4CA}" type="slidenum">
              <a:rPr lang="ru-RU" smtClean="0"/>
              <a:t>18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3D626-7793-D9FC-94DB-6ED0C106F989}"/>
              </a:ext>
            </a:extLst>
          </p:cNvPr>
          <p:cNvSpPr txBox="1"/>
          <p:nvPr/>
        </p:nvSpPr>
        <p:spPr>
          <a:xfrm>
            <a:off x="2008883" y="23800"/>
            <a:ext cx="161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Анализ рынка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C59B9-903D-FF8D-8F8B-53F16C0E5638}"/>
              </a:ext>
            </a:extLst>
          </p:cNvPr>
          <p:cNvSpPr txBox="1"/>
          <p:nvPr/>
        </p:nvSpPr>
        <p:spPr>
          <a:xfrm>
            <a:off x="1207054" y="22222"/>
            <a:ext cx="105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Резюме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2C500A8-17E5-87AD-F28A-AA5201C33972}"/>
              </a:ext>
            </a:extLst>
          </p:cNvPr>
          <p:cNvSpPr txBox="1"/>
          <p:nvPr/>
        </p:nvSpPr>
        <p:spPr>
          <a:xfrm>
            <a:off x="7785399" y="46345"/>
            <a:ext cx="1991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Финансы и риски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FA985498-CC16-48FF-4D53-69CB7656DF9B}"/>
              </a:ext>
            </a:extLst>
          </p:cNvPr>
          <p:cNvSpPr txBox="1"/>
          <p:nvPr/>
        </p:nvSpPr>
        <p:spPr>
          <a:xfrm>
            <a:off x="3293221" y="20490"/>
            <a:ext cx="211262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Общая концепция </a:t>
            </a:r>
            <a:endParaRPr lang="en-US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20F67611-8F61-6AB4-3DE9-E737F137071E}"/>
              </a:ext>
            </a:extLst>
          </p:cNvPr>
          <p:cNvSpPr txBox="1"/>
          <p:nvPr/>
        </p:nvSpPr>
        <p:spPr>
          <a:xfrm>
            <a:off x="9472319" y="37854"/>
            <a:ext cx="1248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Команда 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E360294D-A7D7-8A49-8628-A136738986C6}"/>
              </a:ext>
            </a:extLst>
          </p:cNvPr>
          <p:cNvCxnSpPr>
            <a:cxnSpLocks/>
          </p:cNvCxnSpPr>
          <p:nvPr/>
        </p:nvCxnSpPr>
        <p:spPr>
          <a:xfrm>
            <a:off x="0" y="421800"/>
            <a:ext cx="11213210" cy="0"/>
          </a:xfrm>
          <a:prstGeom prst="line">
            <a:avLst/>
          </a:prstGeom>
          <a:ln w="28575">
            <a:solidFill>
              <a:srgbClr val="0744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3965E2-EB12-3B22-FB16-A7476F749ED5}"/>
              </a:ext>
            </a:extLst>
          </p:cNvPr>
          <p:cNvSpPr txBox="1"/>
          <p:nvPr/>
        </p:nvSpPr>
        <p:spPr>
          <a:xfrm>
            <a:off x="4870486" y="38064"/>
            <a:ext cx="197116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Описание 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MVP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18" name="Picture 45" descr="A red and black logo&#10;&#10;Description automatically generated">
            <a:extLst>
              <a:ext uri="{FF2B5EF4-FFF2-40B4-BE49-F238E27FC236}">
                <a16:creationId xmlns:a16="http://schemas.microsoft.com/office/drawing/2014/main" id="{76E319AA-FB00-FECF-856D-E8F7F37D0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0" y="23083"/>
            <a:ext cx="727821" cy="333788"/>
          </a:xfrm>
          <a:prstGeom prst="rect">
            <a:avLst/>
          </a:prstGeom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6622D9B1-EB52-CC1C-6F1D-20CD1309EBB4}"/>
              </a:ext>
            </a:extLst>
          </p:cNvPr>
          <p:cNvSpPr txBox="1"/>
          <p:nvPr/>
        </p:nvSpPr>
        <p:spPr>
          <a:xfrm>
            <a:off x="6305581" y="41283"/>
            <a:ext cx="190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План развития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80508D8D-363B-DE47-B17D-2A21F3A612FE}"/>
              </a:ext>
            </a:extLst>
          </p:cNvPr>
          <p:cNvSpPr txBox="1"/>
          <p:nvPr/>
        </p:nvSpPr>
        <p:spPr>
          <a:xfrm>
            <a:off x="10383638" y="36523"/>
            <a:ext cx="1746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rgbClr val="C00000"/>
                </a:solidFill>
                <a:latin typeface="Ubuntu" panose="020B0504030602030204" pitchFamily="34" charset="0"/>
              </a:rPr>
              <a:t>Приложение </a:t>
            </a:r>
            <a:endParaRPr lang="en-RU" sz="1400">
              <a:solidFill>
                <a:srgbClr val="C00000"/>
              </a:solidFill>
              <a:latin typeface="Ubuntu" panose="020B0504030602030204" pitchFamily="34" charset="0"/>
            </a:endParaRPr>
          </a:p>
        </p:txBody>
      </p:sp>
      <p:pic>
        <p:nvPicPr>
          <p:cNvPr id="21" name="Picture 16" descr="A red location pin with a black circle&#10;&#10;Description automatically generated">
            <a:extLst>
              <a:ext uri="{FF2B5EF4-FFF2-40B4-BE49-F238E27FC236}">
                <a16:creationId xmlns:a16="http://schemas.microsoft.com/office/drawing/2014/main" id="{46A6B302-A274-BEE6-5C9A-FA6B8838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7142" y="328267"/>
            <a:ext cx="254186" cy="254186"/>
          </a:xfrm>
          <a:prstGeom prst="rect">
            <a:avLst/>
          </a:prstGeom>
        </p:spPr>
      </p:pic>
      <p:cxnSp>
        <p:nvCxnSpPr>
          <p:cNvPr id="22" name="Straight Connector 18">
            <a:extLst>
              <a:ext uri="{FF2B5EF4-FFF2-40B4-BE49-F238E27FC236}">
                <a16:creationId xmlns:a16="http://schemas.microsoft.com/office/drawing/2014/main" id="{D89A62DD-2104-87E9-C5A3-A1F5BD0C02B9}"/>
              </a:ext>
            </a:extLst>
          </p:cNvPr>
          <p:cNvCxnSpPr>
            <a:cxnSpLocks/>
          </p:cNvCxnSpPr>
          <p:nvPr/>
        </p:nvCxnSpPr>
        <p:spPr>
          <a:xfrm>
            <a:off x="11358993" y="421800"/>
            <a:ext cx="83300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0F55A92-3616-B125-A17F-82CE0180D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129065"/>
              </p:ext>
            </p:extLst>
          </p:nvPr>
        </p:nvGraphicFramePr>
        <p:xfrm>
          <a:off x="62329" y="934618"/>
          <a:ext cx="12067341" cy="5204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380">
                  <a:extLst>
                    <a:ext uri="{9D8B030D-6E8A-4147-A177-3AD203B41FA5}">
                      <a16:colId xmlns:a16="http://schemas.microsoft.com/office/drawing/2014/main" val="3266758838"/>
                    </a:ext>
                  </a:extLst>
                </a:gridCol>
                <a:gridCol w="4779818">
                  <a:extLst>
                    <a:ext uri="{9D8B030D-6E8A-4147-A177-3AD203B41FA5}">
                      <a16:colId xmlns:a16="http://schemas.microsoft.com/office/drawing/2014/main" val="1692167591"/>
                    </a:ext>
                  </a:extLst>
                </a:gridCol>
                <a:gridCol w="1967346">
                  <a:extLst>
                    <a:ext uri="{9D8B030D-6E8A-4147-A177-3AD203B41FA5}">
                      <a16:colId xmlns:a16="http://schemas.microsoft.com/office/drawing/2014/main" val="1806952760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1180876152"/>
                    </a:ext>
                  </a:extLst>
                </a:gridCol>
                <a:gridCol w="2098979">
                  <a:extLst>
                    <a:ext uri="{9D8B030D-6E8A-4147-A177-3AD203B41FA5}">
                      <a16:colId xmlns:a16="http://schemas.microsoft.com/office/drawing/2014/main" val="3104512399"/>
                    </a:ext>
                  </a:extLst>
                </a:gridCol>
              </a:tblGrid>
              <a:tr h="906853"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Метрика</a:t>
                      </a:r>
                      <a:endParaRPr lang="en-R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Основные формулы</a:t>
                      </a:r>
                      <a:endParaRPr lang="en-R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0" i="0" dirty="0">
                          <a:solidFill>
                            <a:schemeClr val="tx1"/>
                          </a:solidFill>
                          <a:effectLst/>
                          <a:latin typeface="Ubuntu" panose="020B0504030602030204" pitchFamily="34" charset="0"/>
                        </a:rPr>
                        <a:t>Общий уровень </a:t>
                      </a:r>
                    </a:p>
                    <a:p>
                      <a:r>
                        <a:rPr lang="ru-RU" sz="1600" b="0" i="0" dirty="0">
                          <a:solidFill>
                            <a:schemeClr val="tx1"/>
                          </a:solidFill>
                          <a:effectLst/>
                          <a:latin typeface="Ubuntu" panose="020B0504030602030204" pitchFamily="34" charset="0"/>
                        </a:rPr>
                        <a:t>энергии </a:t>
                      </a:r>
                      <a:endParaRPr lang="en-R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0" i="0" dirty="0">
                          <a:solidFill>
                            <a:schemeClr val="tx1"/>
                          </a:solidFill>
                          <a:effectLst/>
                          <a:latin typeface="Ubuntu" panose="020B0504030602030204" pitchFamily="34" charset="0"/>
                        </a:rPr>
                        <a:t>Загруженность</a:t>
                      </a:r>
                      <a:endParaRPr lang="en-R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Коррекция </a:t>
                      </a:r>
                      <a:r>
                        <a:rPr lang="ru-RU" sz="1600" b="0" i="0" dirty="0">
                          <a:solidFill>
                            <a:schemeClr val="tx1"/>
                          </a:solidFill>
                          <a:effectLst/>
                          <a:latin typeface="Ubuntu" panose="020B0504030602030204" pitchFamily="34" charset="0"/>
                        </a:rPr>
                        <a:t>на количество сотрудников </a:t>
                      </a:r>
                      <a:endParaRPr lang="en-R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486025"/>
                  </a:ext>
                </a:extLst>
              </a:tr>
              <a:tr h="9068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RU" sz="1200" dirty="0">
                        <a:solidFill>
                          <a:schemeClr val="tx1"/>
                        </a:solidFill>
                        <a:latin typeface="Ubuntu" panose="020B0504030602030204" pitchFamily="34" charset="0"/>
                      </a:endParaRPr>
                    </a:p>
                    <a:p>
                      <a:r>
                        <a:rPr lang="ru-RU" sz="1200" b="1" dirty="0">
                          <a:solidFill>
                            <a:schemeClr val="tx1"/>
                          </a:solidFill>
                        </a:rPr>
                        <a:t>Продуктивность</a:t>
                      </a:r>
                      <a:endParaRPr lang="en-RU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dirty="0">
                          <a:solidFill>
                            <a:schemeClr val="tx1"/>
                          </a:solidFill>
                          <a:effectLst/>
                          <a:latin typeface="Ubuntu" panose="020B0504030602030204" pitchFamily="34" charset="0"/>
                        </a:rPr>
                        <a:t>это показатель, который может быть измерен с использованием наблюдений и самооценки </a:t>
                      </a:r>
                      <a:r>
                        <a:rPr lang="en-GB" sz="1200" b="0" i="0" dirty="0">
                          <a:solidFill>
                            <a:schemeClr val="tx1"/>
                          </a:solidFill>
                          <a:effectLst/>
                          <a:latin typeface="Ubuntu" panose="020B0504030602030204" pitchFamily="34" charset="0"/>
                        </a:rPr>
                        <a:t>HR </a:t>
                      </a:r>
                      <a:r>
                        <a:rPr lang="ru-RU" sz="1200" b="0" i="0" dirty="0">
                          <a:solidFill>
                            <a:schemeClr val="tx1"/>
                          </a:solidFill>
                          <a:effectLst/>
                          <a:latin typeface="Ubuntu" panose="020B0504030602030204" pitchFamily="34" charset="0"/>
                        </a:rPr>
                        <a:t>специалиста. Этот показатель может отражать его физическую и эмоциональную энергию. Например, он может самостоятельно оценить свой уровень энергии по шкале от 1 до 10, где 1 - очень устал, а 10 - полностью заряжен.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dirty="0">
                          <a:solidFill>
                            <a:schemeClr val="tx1"/>
                          </a:solidFill>
                          <a:effectLst/>
                          <a:latin typeface="Ubuntu" panose="020B0504030602030204" pitchFamily="34" charset="0"/>
                        </a:rPr>
                        <a:t>это показатель, который также может быть измерен на основе наблюдений. Этот показатель может отражать количество задач и обязанностей, которые лежат на </a:t>
                      </a:r>
                      <a:r>
                        <a:rPr lang="en-GB" sz="1200" b="0" i="0" dirty="0">
                          <a:solidFill>
                            <a:schemeClr val="tx1"/>
                          </a:solidFill>
                          <a:effectLst/>
                          <a:latin typeface="Ubuntu" panose="020B0504030602030204" pitchFamily="34" charset="0"/>
                        </a:rPr>
                        <a:t>HR </a:t>
                      </a:r>
                      <a:r>
                        <a:rPr lang="ru-RU" sz="1200" b="0" i="0" dirty="0">
                          <a:solidFill>
                            <a:schemeClr val="tx1"/>
                          </a:solidFill>
                          <a:effectLst/>
                          <a:latin typeface="Ubuntu" panose="020B0504030602030204" pitchFamily="34" charset="0"/>
                        </a:rPr>
                        <a:t>специалисте. Например, это может быть количество новых сотрудников, с которыми он должен провести адаптацию, или количество рекрутинговых процессов, которые он ведет одновременно.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dirty="0">
                          <a:effectLst/>
                          <a:latin typeface="Ubuntu" panose="020B0504030602030204" pitchFamily="34" charset="0"/>
                        </a:rPr>
                        <a:t>это корректирующий коэффициент, учитывающий, что продуктивность </a:t>
                      </a:r>
                      <a:r>
                        <a:rPr lang="en-GB" sz="1200" b="0" i="0" dirty="0">
                          <a:effectLst/>
                          <a:latin typeface="Ubuntu" panose="020B0504030602030204" pitchFamily="34" charset="0"/>
                        </a:rPr>
                        <a:t>HR </a:t>
                      </a:r>
                      <a:r>
                        <a:rPr lang="ru-RU" sz="1200" b="0" i="0" dirty="0">
                          <a:effectLst/>
                          <a:latin typeface="Ubuntu" panose="020B0504030602030204" pitchFamily="34" charset="0"/>
                        </a:rPr>
                        <a:t>специалиста может падать с увеличением количества сотрудников, с которыми он работает. Этот коэффициент может быть определен на основе статистики и наблюдений. Например, при увеличении числа сотрудников, которыми занимается </a:t>
                      </a:r>
                      <a:r>
                        <a:rPr lang="en-GB" sz="1200" b="0" i="0" dirty="0">
                          <a:effectLst/>
                          <a:latin typeface="Ubuntu" panose="020B0504030602030204" pitchFamily="34" charset="0"/>
                        </a:rPr>
                        <a:t>HR, </a:t>
                      </a:r>
                      <a:r>
                        <a:rPr lang="ru-RU" sz="1200" b="0" i="0" dirty="0">
                          <a:effectLst/>
                          <a:latin typeface="Ubuntu" panose="020B0504030602030204" pitchFamily="34" charset="0"/>
                        </a:rPr>
                        <a:t>коэффициент может уменьшаться.</a:t>
                      </a:r>
                    </a:p>
                    <a:p>
                      <a:endParaRPr lang="en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156606"/>
                  </a:ext>
                </a:extLst>
              </a:tr>
            </a:tbl>
          </a:graphicData>
        </a:graphic>
      </p:graphicFrame>
      <p:cxnSp>
        <p:nvCxnSpPr>
          <p:cNvPr id="23" name="Прямая соединительная линия 5">
            <a:extLst>
              <a:ext uri="{FF2B5EF4-FFF2-40B4-BE49-F238E27FC236}">
                <a16:creationId xmlns:a16="http://schemas.microsoft.com/office/drawing/2014/main" id="{595FC31E-573E-100A-F3E9-39B2BC3DAA20}"/>
              </a:ext>
            </a:extLst>
          </p:cNvPr>
          <p:cNvCxnSpPr/>
          <p:nvPr/>
        </p:nvCxnSpPr>
        <p:spPr>
          <a:xfrm>
            <a:off x="0" y="773966"/>
            <a:ext cx="12192000" cy="0"/>
          </a:xfrm>
          <a:prstGeom prst="line">
            <a:avLst/>
          </a:prstGeom>
          <a:ln w="28575">
            <a:solidFill>
              <a:srgbClr val="B70E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C43B486-60A5-3893-00D3-D13D57782021}"/>
              </a:ext>
            </a:extLst>
          </p:cNvPr>
          <p:cNvSpPr txBox="1"/>
          <p:nvPr/>
        </p:nvSpPr>
        <p:spPr>
          <a:xfrm>
            <a:off x="-1" y="44259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/>
              <a:t>Формула для метрик на графике «</a:t>
            </a:r>
            <a:r>
              <a:rPr lang="ru-RU" sz="1400" b="1" dirty="0">
                <a:solidFill>
                  <a:schemeClr val="tx1"/>
                </a:solidFill>
                <a:latin typeface="Ubuntu" panose="020B0504030602030204" pitchFamily="34" charset="0"/>
              </a:rPr>
              <a:t>Влияние количества сотрудников на продуктивность </a:t>
            </a:r>
            <a:r>
              <a:rPr lang="en-US" sz="1400" b="1" dirty="0">
                <a:solidFill>
                  <a:schemeClr val="tx1"/>
                </a:solidFill>
                <a:latin typeface="Ubuntu" panose="020B0504030602030204" pitchFamily="34" charset="0"/>
              </a:rPr>
              <a:t>HR</a:t>
            </a:r>
            <a:r>
              <a:rPr lang="ru-RU" sz="1400" b="1" dirty="0">
                <a:solidFill>
                  <a:schemeClr val="tx1"/>
                </a:solidFill>
                <a:latin typeface="Ubuntu" panose="020B0504030602030204" pitchFamily="34" charset="0"/>
              </a:rPr>
              <a:t> специалиста» </a:t>
            </a:r>
            <a:r>
              <a:rPr lang="ru-RU" sz="1400" b="1" dirty="0"/>
              <a:t>на слайде «Резюме»</a:t>
            </a:r>
            <a:endParaRPr lang="en-RU" sz="1400" b="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4BA7BED-BA2D-6959-C818-7416987138B6}"/>
              </a:ext>
            </a:extLst>
          </p:cNvPr>
          <p:cNvGrpSpPr/>
          <p:nvPr/>
        </p:nvGrpSpPr>
        <p:grpSpPr>
          <a:xfrm>
            <a:off x="899454" y="2053524"/>
            <a:ext cx="6068883" cy="518739"/>
            <a:chOff x="1314768" y="231264"/>
            <a:chExt cx="4450193" cy="51873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C519A24-A137-9DF8-B1B9-D738564A2669}"/>
                </a:ext>
              </a:extLst>
            </p:cNvPr>
            <p:cNvSpPr txBox="1"/>
            <p:nvPr/>
          </p:nvSpPr>
          <p:spPr>
            <a:xfrm>
              <a:off x="2843944" y="231264"/>
              <a:ext cx="20896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latin typeface="Ubuntu" panose="020B0504030602030204" pitchFamily="34" charset="0"/>
                </a:rPr>
                <a:t>Общий уровень энергии</a:t>
              </a:r>
              <a:endParaRPr lang="en-RU" sz="1200" dirty="0">
                <a:latin typeface="Ubuntu" panose="020B0504030602030204" pitchFamily="34" charset="0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518505E-6D0D-85F0-FE6D-3EE39AFCFAB2}"/>
                </a:ext>
              </a:extLst>
            </p:cNvPr>
            <p:cNvCxnSpPr>
              <a:cxnSpLocks/>
            </p:cNvCxnSpPr>
            <p:nvPr/>
          </p:nvCxnSpPr>
          <p:spPr>
            <a:xfrm>
              <a:off x="1940939" y="508263"/>
              <a:ext cx="328714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3D4BE7B-85C4-256D-AC6F-9982976A3055}"/>
                </a:ext>
              </a:extLst>
            </p:cNvPr>
            <p:cNvSpPr txBox="1"/>
            <p:nvPr/>
          </p:nvSpPr>
          <p:spPr>
            <a:xfrm>
              <a:off x="1314768" y="473004"/>
              <a:ext cx="4450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b="0" i="0" dirty="0">
                  <a:effectLst/>
                  <a:latin typeface="Ubuntu" panose="020B0504030602030204" pitchFamily="34" charset="0"/>
                </a:rPr>
                <a:t>Загруженность × Коррекция на количество сотрудников​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8403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17">
            <a:extLst>
              <a:ext uri="{FF2B5EF4-FFF2-40B4-BE49-F238E27FC236}">
                <a16:creationId xmlns:a16="http://schemas.microsoft.com/office/drawing/2014/main" id="{0DE2D4CE-DF8A-5598-773C-DC7DD373C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8761" y="6413556"/>
            <a:ext cx="2743200" cy="365125"/>
          </a:xfrm>
        </p:spPr>
        <p:txBody>
          <a:bodyPr/>
          <a:lstStyle/>
          <a:p>
            <a:fld id="{2AB48AD9-C300-D240-9EC2-9B440075D4CA}" type="slidenum">
              <a:rPr lang="ru-RU" smtClean="0"/>
              <a:t>19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3D626-7793-D9FC-94DB-6ED0C106F989}"/>
              </a:ext>
            </a:extLst>
          </p:cNvPr>
          <p:cNvSpPr txBox="1"/>
          <p:nvPr/>
        </p:nvSpPr>
        <p:spPr>
          <a:xfrm>
            <a:off x="2008883" y="23800"/>
            <a:ext cx="161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Анализ рынка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C59B9-903D-FF8D-8F8B-53F16C0E5638}"/>
              </a:ext>
            </a:extLst>
          </p:cNvPr>
          <p:cNvSpPr txBox="1"/>
          <p:nvPr/>
        </p:nvSpPr>
        <p:spPr>
          <a:xfrm>
            <a:off x="1207054" y="22222"/>
            <a:ext cx="105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Резюме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2C500A8-17E5-87AD-F28A-AA5201C33972}"/>
              </a:ext>
            </a:extLst>
          </p:cNvPr>
          <p:cNvSpPr txBox="1"/>
          <p:nvPr/>
        </p:nvSpPr>
        <p:spPr>
          <a:xfrm>
            <a:off x="7785399" y="46345"/>
            <a:ext cx="1991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Финансы и риски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FA985498-CC16-48FF-4D53-69CB7656DF9B}"/>
              </a:ext>
            </a:extLst>
          </p:cNvPr>
          <p:cNvSpPr txBox="1"/>
          <p:nvPr/>
        </p:nvSpPr>
        <p:spPr>
          <a:xfrm>
            <a:off x="3293221" y="20490"/>
            <a:ext cx="211262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Общая концепция </a:t>
            </a:r>
            <a:endParaRPr lang="en-US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20F67611-8F61-6AB4-3DE9-E737F137071E}"/>
              </a:ext>
            </a:extLst>
          </p:cNvPr>
          <p:cNvSpPr txBox="1"/>
          <p:nvPr/>
        </p:nvSpPr>
        <p:spPr>
          <a:xfrm>
            <a:off x="9472319" y="37854"/>
            <a:ext cx="1248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Команда 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E360294D-A7D7-8A49-8628-A136738986C6}"/>
              </a:ext>
            </a:extLst>
          </p:cNvPr>
          <p:cNvCxnSpPr>
            <a:cxnSpLocks/>
          </p:cNvCxnSpPr>
          <p:nvPr/>
        </p:nvCxnSpPr>
        <p:spPr>
          <a:xfrm>
            <a:off x="0" y="421800"/>
            <a:ext cx="11213210" cy="0"/>
          </a:xfrm>
          <a:prstGeom prst="line">
            <a:avLst/>
          </a:prstGeom>
          <a:ln w="28575">
            <a:solidFill>
              <a:srgbClr val="0744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3965E2-EB12-3B22-FB16-A7476F749ED5}"/>
              </a:ext>
            </a:extLst>
          </p:cNvPr>
          <p:cNvSpPr txBox="1"/>
          <p:nvPr/>
        </p:nvSpPr>
        <p:spPr>
          <a:xfrm>
            <a:off x="4870486" y="38064"/>
            <a:ext cx="197116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Описание 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MVP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18" name="Picture 45" descr="A red and black logo&#10;&#10;Description automatically generated">
            <a:extLst>
              <a:ext uri="{FF2B5EF4-FFF2-40B4-BE49-F238E27FC236}">
                <a16:creationId xmlns:a16="http://schemas.microsoft.com/office/drawing/2014/main" id="{76E319AA-FB00-FECF-856D-E8F7F37D0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0" y="23083"/>
            <a:ext cx="727821" cy="333788"/>
          </a:xfrm>
          <a:prstGeom prst="rect">
            <a:avLst/>
          </a:prstGeom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6622D9B1-EB52-CC1C-6F1D-20CD1309EBB4}"/>
              </a:ext>
            </a:extLst>
          </p:cNvPr>
          <p:cNvSpPr txBox="1"/>
          <p:nvPr/>
        </p:nvSpPr>
        <p:spPr>
          <a:xfrm>
            <a:off x="6305581" y="41283"/>
            <a:ext cx="190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План развития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80508D8D-363B-DE47-B17D-2A21F3A612FE}"/>
              </a:ext>
            </a:extLst>
          </p:cNvPr>
          <p:cNvSpPr txBox="1"/>
          <p:nvPr/>
        </p:nvSpPr>
        <p:spPr>
          <a:xfrm>
            <a:off x="10383638" y="36523"/>
            <a:ext cx="1746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rgbClr val="C00000"/>
                </a:solidFill>
                <a:latin typeface="Ubuntu" panose="020B0504030602030204" pitchFamily="34" charset="0"/>
              </a:rPr>
              <a:t>Приложение </a:t>
            </a:r>
            <a:endParaRPr lang="en-RU" sz="1400">
              <a:solidFill>
                <a:srgbClr val="C00000"/>
              </a:solidFill>
              <a:latin typeface="Ubuntu" panose="020B0504030602030204" pitchFamily="34" charset="0"/>
            </a:endParaRPr>
          </a:p>
        </p:txBody>
      </p:sp>
      <p:pic>
        <p:nvPicPr>
          <p:cNvPr id="21" name="Picture 16" descr="A red location pin with a black circle&#10;&#10;Description automatically generated">
            <a:extLst>
              <a:ext uri="{FF2B5EF4-FFF2-40B4-BE49-F238E27FC236}">
                <a16:creationId xmlns:a16="http://schemas.microsoft.com/office/drawing/2014/main" id="{46A6B302-A274-BEE6-5C9A-FA6B88381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7142" y="328267"/>
            <a:ext cx="254186" cy="254186"/>
          </a:xfrm>
          <a:prstGeom prst="rect">
            <a:avLst/>
          </a:prstGeom>
        </p:spPr>
      </p:pic>
      <p:cxnSp>
        <p:nvCxnSpPr>
          <p:cNvPr id="22" name="Straight Connector 18">
            <a:extLst>
              <a:ext uri="{FF2B5EF4-FFF2-40B4-BE49-F238E27FC236}">
                <a16:creationId xmlns:a16="http://schemas.microsoft.com/office/drawing/2014/main" id="{D89A62DD-2104-87E9-C5A3-A1F5BD0C02B9}"/>
              </a:ext>
            </a:extLst>
          </p:cNvPr>
          <p:cNvCxnSpPr>
            <a:cxnSpLocks/>
          </p:cNvCxnSpPr>
          <p:nvPr/>
        </p:nvCxnSpPr>
        <p:spPr>
          <a:xfrm>
            <a:off x="11358993" y="421800"/>
            <a:ext cx="83300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0F55A92-3616-B125-A17F-82CE0180D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34239"/>
              </p:ext>
            </p:extLst>
          </p:nvPr>
        </p:nvGraphicFramePr>
        <p:xfrm>
          <a:off x="62329" y="934621"/>
          <a:ext cx="12067341" cy="58089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380">
                  <a:extLst>
                    <a:ext uri="{9D8B030D-6E8A-4147-A177-3AD203B41FA5}">
                      <a16:colId xmlns:a16="http://schemas.microsoft.com/office/drawing/2014/main" val="3266758838"/>
                    </a:ext>
                  </a:extLst>
                </a:gridCol>
                <a:gridCol w="4779818">
                  <a:extLst>
                    <a:ext uri="{9D8B030D-6E8A-4147-A177-3AD203B41FA5}">
                      <a16:colId xmlns:a16="http://schemas.microsoft.com/office/drawing/2014/main" val="1692167591"/>
                    </a:ext>
                  </a:extLst>
                </a:gridCol>
                <a:gridCol w="1967346">
                  <a:extLst>
                    <a:ext uri="{9D8B030D-6E8A-4147-A177-3AD203B41FA5}">
                      <a16:colId xmlns:a16="http://schemas.microsoft.com/office/drawing/2014/main" val="1806952760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1180876152"/>
                    </a:ext>
                  </a:extLst>
                </a:gridCol>
                <a:gridCol w="2098979">
                  <a:extLst>
                    <a:ext uri="{9D8B030D-6E8A-4147-A177-3AD203B41FA5}">
                      <a16:colId xmlns:a16="http://schemas.microsoft.com/office/drawing/2014/main" val="3104512399"/>
                    </a:ext>
                  </a:extLst>
                </a:gridCol>
              </a:tblGrid>
              <a:tr h="688329"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Метрика</a:t>
                      </a:r>
                      <a:endParaRPr lang="en-R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Основные формулы</a:t>
                      </a:r>
                      <a:endParaRPr lang="en-R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Показатель 1</a:t>
                      </a:r>
                      <a:endParaRPr lang="en-R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Показатель2</a:t>
                      </a:r>
                      <a:endParaRPr lang="en-R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Показатель 3</a:t>
                      </a:r>
                      <a:endParaRPr lang="en-R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486025"/>
                  </a:ext>
                </a:extLst>
              </a:tr>
              <a:tr h="23680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i="0" dirty="0">
                          <a:effectLst/>
                          <a:latin typeface="Ubuntu" panose="020B0504030602030204" pitchFamily="34" charset="0"/>
                        </a:rPr>
                        <a:t>Уровень недовольства сотрудников </a:t>
                      </a:r>
                      <a:endParaRPr lang="en-RU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dirty="0">
                          <a:effectLst/>
                          <a:latin typeface="Ubuntu" panose="020B0504030602030204" pitchFamily="34" charset="0"/>
                        </a:rPr>
                        <a:t>100 − (Продуктивность </a:t>
                      </a:r>
                      <a:r>
                        <a:rPr lang="en-GB" sz="1200" b="0" i="0" dirty="0">
                          <a:effectLst/>
                          <a:latin typeface="Ubuntu" panose="020B0504030602030204" pitchFamily="34" charset="0"/>
                        </a:rPr>
                        <a:t>HR</a:t>
                      </a:r>
                      <a:r>
                        <a:rPr lang="ru-RU" sz="1200" b="0" i="0" dirty="0">
                          <a:effectLst/>
                          <a:latin typeface="Ubuntu" panose="020B0504030602030204" pitchFamily="34" charset="0"/>
                        </a:rPr>
                        <a:t> </a:t>
                      </a:r>
                      <a:r>
                        <a:rPr lang="en-GB" sz="1200" b="0" i="0" dirty="0">
                          <a:effectLst/>
                          <a:latin typeface="Ubuntu" panose="020B0504030602030204" pitchFamily="34" charset="0"/>
                        </a:rPr>
                        <a:t>×</a:t>
                      </a:r>
                      <a:r>
                        <a:rPr lang="ru-RU" sz="1200" b="0" i="0" dirty="0">
                          <a:effectLst/>
                          <a:latin typeface="Ubuntu" panose="020B0504030602030204" pitchFamily="34" charset="0"/>
                        </a:rPr>
                        <a:t> Удовлетворенность командой) </a:t>
                      </a:r>
                    </a:p>
                    <a:p>
                      <a:endParaRPr lang="en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dirty="0">
                          <a:effectLst/>
                          <a:latin typeface="Ubuntu" panose="020B0504030602030204" pitchFamily="34" charset="0"/>
                        </a:rPr>
                        <a:t>Продуктивность </a:t>
                      </a:r>
                      <a:r>
                        <a:rPr lang="en-GB" sz="1200" b="0" i="0" dirty="0">
                          <a:effectLst/>
                          <a:latin typeface="Ubuntu" panose="020B0504030602030204" pitchFamily="34" charset="0"/>
                        </a:rPr>
                        <a:t>HR - </a:t>
                      </a:r>
                      <a:r>
                        <a:rPr lang="ru-RU" sz="1200" b="0" i="0" dirty="0">
                          <a:effectLst/>
                          <a:latin typeface="Ubuntu" panose="020B0504030602030204" pitchFamily="34" charset="0"/>
                        </a:rPr>
                        <a:t>уровень продуктивности </a:t>
                      </a:r>
                      <a:r>
                        <a:rPr lang="en-GB" sz="1200" b="0" i="0" dirty="0">
                          <a:effectLst/>
                          <a:latin typeface="Ubuntu" panose="020B0504030602030204" pitchFamily="34" charset="0"/>
                        </a:rPr>
                        <a:t>HR </a:t>
                      </a:r>
                      <a:r>
                        <a:rPr lang="ru-RU" sz="1200" b="0" i="0" dirty="0">
                          <a:effectLst/>
                          <a:latin typeface="Ubuntu" panose="020B0504030602030204" pitchFamily="34" charset="0"/>
                        </a:rPr>
                        <a:t>специалиста, рассчитанный по предыдущей формуле.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i="0" dirty="0">
                        <a:solidFill>
                          <a:schemeClr val="tx1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dirty="0">
                          <a:effectLst/>
                          <a:latin typeface="Ubuntu" panose="020B0504030602030204" pitchFamily="34" charset="0"/>
                        </a:rPr>
                        <a:t>Удовлетворенность командой - это показатель, который может быть получен из опросов и оценок сотрудников относительно их уровня удовлетворенности командой </a:t>
                      </a:r>
                      <a:r>
                        <a:rPr lang="en-GB" sz="1200" b="0" i="0" dirty="0">
                          <a:effectLst/>
                          <a:latin typeface="Ubuntu" panose="020B0504030602030204" pitchFamily="34" charset="0"/>
                        </a:rPr>
                        <a:t>HR. </a:t>
                      </a:r>
                      <a:r>
                        <a:rPr lang="ru-RU" sz="1200" b="0" i="0" dirty="0">
                          <a:effectLst/>
                          <a:latin typeface="Ubuntu" panose="020B0504030602030204" pitchFamily="34" charset="0"/>
                        </a:rPr>
                        <a:t>Это также оценивается в баллах от 1 до 100.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i="0" dirty="0">
                        <a:solidFill>
                          <a:schemeClr val="tx1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  <a:endParaRPr lang="en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156606"/>
                  </a:ext>
                </a:extLst>
              </a:tr>
              <a:tr h="26191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i="0" dirty="0">
                          <a:effectLst/>
                          <a:latin typeface="Ubuntu" panose="020B0504030602030204" pitchFamily="34" charset="0"/>
                        </a:rPr>
                        <a:t>Текучесть кадров </a:t>
                      </a:r>
                      <a:endParaRPr lang="en-RU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dirty="0">
                          <a:effectLst/>
                          <a:latin typeface="Ubuntu" panose="020B0504030602030204" pitchFamily="34" charset="0"/>
                        </a:rPr>
                        <a:t>100×(Недовольство сотрудников / 100 + Другие факторы текучести) </a:t>
                      </a:r>
                    </a:p>
                    <a:p>
                      <a:endParaRPr lang="en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dirty="0">
                          <a:effectLst/>
                          <a:latin typeface="Ubuntu" panose="020B0504030602030204" pitchFamily="34" charset="0"/>
                        </a:rPr>
                        <a:t>Недовольство сотрудников - уровень недовольства сотрудников, рассчитанный по предыдущей формуле.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i="0" dirty="0">
                        <a:solidFill>
                          <a:schemeClr val="tx1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>
                          <a:effectLst/>
                          <a:latin typeface="Ubuntu" panose="020B0504030602030204" pitchFamily="34" charset="0"/>
                        </a:rPr>
                        <a:t>Другие факторы текучести - это сумма таких факторов как: зарплата, бенефиты, возможности карьерного роста и т. д. Эти факторы могут быть числовыми оценками или категориальными переменными, влияющими на текучесть.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i="0">
                        <a:solidFill>
                          <a:schemeClr val="tx1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  <a:endParaRPr lang="en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668505"/>
                  </a:ext>
                </a:extLst>
              </a:tr>
            </a:tbl>
          </a:graphicData>
        </a:graphic>
      </p:graphicFrame>
      <p:cxnSp>
        <p:nvCxnSpPr>
          <p:cNvPr id="23" name="Прямая соединительная линия 5">
            <a:extLst>
              <a:ext uri="{FF2B5EF4-FFF2-40B4-BE49-F238E27FC236}">
                <a16:creationId xmlns:a16="http://schemas.microsoft.com/office/drawing/2014/main" id="{595FC31E-573E-100A-F3E9-39B2BC3DAA20}"/>
              </a:ext>
            </a:extLst>
          </p:cNvPr>
          <p:cNvCxnSpPr/>
          <p:nvPr/>
        </p:nvCxnSpPr>
        <p:spPr>
          <a:xfrm>
            <a:off x="0" y="773966"/>
            <a:ext cx="12192000" cy="0"/>
          </a:xfrm>
          <a:prstGeom prst="line">
            <a:avLst/>
          </a:prstGeom>
          <a:ln w="28575">
            <a:solidFill>
              <a:srgbClr val="B70E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C43B486-60A5-3893-00D3-D13D57782021}"/>
              </a:ext>
            </a:extLst>
          </p:cNvPr>
          <p:cNvSpPr txBox="1"/>
          <p:nvPr/>
        </p:nvSpPr>
        <p:spPr>
          <a:xfrm>
            <a:off x="-2" y="442593"/>
            <a:ext cx="12192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/>
              <a:t>Формулы для метрик на графике «</a:t>
            </a:r>
            <a:r>
              <a:rPr lang="ru-RU" sz="1200" b="1">
                <a:latin typeface="Ubuntu" panose="020B0504030602030204" pitchFamily="34" charset="0"/>
              </a:rPr>
              <a:t>Влияние продуктивности </a:t>
            </a:r>
            <a:r>
              <a:rPr lang="en-RU" sz="1200" b="1">
                <a:latin typeface="Ubuntu" panose="020B0504030602030204" pitchFamily="34" charset="0"/>
              </a:rPr>
              <a:t>HR </a:t>
            </a:r>
            <a:r>
              <a:rPr lang="ru-RU" sz="1200" b="1">
                <a:latin typeface="Ubuntu" panose="020B0504030602030204" pitchFamily="34" charset="0"/>
              </a:rPr>
              <a:t>на текучесть кадров и недовольство сотрудников </a:t>
            </a:r>
            <a:r>
              <a:rPr lang="ru-RU" sz="1400" b="1">
                <a:solidFill>
                  <a:schemeClr val="tx1"/>
                </a:solidFill>
                <a:latin typeface="Ubuntu" panose="020B0504030602030204" pitchFamily="34" charset="0"/>
              </a:rPr>
              <a:t>» </a:t>
            </a:r>
            <a:r>
              <a:rPr lang="ru-RU" sz="1400" b="1"/>
              <a:t>на слайде «Резюме»</a:t>
            </a:r>
            <a:endParaRPr lang="en-RU" sz="1400" b="1"/>
          </a:p>
        </p:txBody>
      </p:sp>
    </p:spTree>
    <p:extLst>
      <p:ext uri="{BB962C8B-B14F-4D97-AF65-F5344CB8AC3E}">
        <p14:creationId xmlns:p14="http://schemas.microsoft.com/office/powerpoint/2010/main" val="4177268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176" descr="A blue line with a curved line&#10;&#10;Description automatically generated">
            <a:extLst>
              <a:ext uri="{FF2B5EF4-FFF2-40B4-BE49-F238E27FC236}">
                <a16:creationId xmlns:a16="http://schemas.microsoft.com/office/drawing/2014/main" id="{8CB8C607-9090-FB46-3AC9-7A1F87993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36" y="1812174"/>
            <a:ext cx="3282195" cy="19785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F26011-06A4-658C-1870-EE3549A4DA7D}"/>
              </a:ext>
            </a:extLst>
          </p:cNvPr>
          <p:cNvSpPr/>
          <p:nvPr/>
        </p:nvSpPr>
        <p:spPr>
          <a:xfrm>
            <a:off x="69740" y="834514"/>
            <a:ext cx="87762" cy="6512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>
              <a:latin typeface="Ubuntu" panose="020B05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F48875-1F44-788A-94BD-F3B2FD86379F}"/>
              </a:ext>
            </a:extLst>
          </p:cNvPr>
          <p:cNvSpPr txBox="1"/>
          <p:nvPr/>
        </p:nvSpPr>
        <p:spPr>
          <a:xfrm>
            <a:off x="4153020" y="870422"/>
            <a:ext cx="4081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0" i="0">
                <a:effectLst/>
                <a:latin typeface="Ubuntu" panose="020B0504030602030204" pitchFamily="34" charset="0"/>
              </a:rPr>
              <a:t>Внедрение </a:t>
            </a:r>
            <a:r>
              <a:rPr lang="en-GB" sz="1600" b="0" i="0">
                <a:effectLst/>
                <a:latin typeface="Ubuntu" panose="020B0504030602030204" pitchFamily="34" charset="0"/>
              </a:rPr>
              <a:t>AI </a:t>
            </a:r>
            <a:r>
              <a:rPr lang="ru-RU" sz="1600" b="0" i="0">
                <a:effectLst/>
                <a:latin typeface="Ubuntu" panose="020B0504030602030204" pitchFamily="34" charset="0"/>
              </a:rPr>
              <a:t>для оптимизации работы </a:t>
            </a:r>
          </a:p>
          <a:p>
            <a:r>
              <a:rPr lang="en-GB" sz="1600" b="0" i="0">
                <a:effectLst/>
                <a:latin typeface="Ubuntu" panose="020B0504030602030204" pitchFamily="34" charset="0"/>
              </a:rPr>
              <a:t>HR</a:t>
            </a:r>
            <a:endParaRPr lang="en-RU" sz="1600">
              <a:latin typeface="Ubuntu" panose="020B0504030602030204" pitchFamily="34" charset="0"/>
            </a:endParaRPr>
          </a:p>
        </p:txBody>
      </p:sp>
      <p:sp>
        <p:nvSpPr>
          <p:cNvPr id="47" name="Off-page Connector 46">
            <a:extLst>
              <a:ext uri="{FF2B5EF4-FFF2-40B4-BE49-F238E27FC236}">
                <a16:creationId xmlns:a16="http://schemas.microsoft.com/office/drawing/2014/main" id="{81C33E58-C151-5C06-2676-0518A8137CDE}"/>
              </a:ext>
            </a:extLst>
          </p:cNvPr>
          <p:cNvSpPr/>
          <p:nvPr/>
        </p:nvSpPr>
        <p:spPr>
          <a:xfrm rot="16200000">
            <a:off x="-73551" y="1681895"/>
            <a:ext cx="4897861" cy="4620048"/>
          </a:xfrm>
          <a:prstGeom prst="flowChartOffpageConnector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>
              <a:latin typeface="Ubuntu" panose="020B0504030602030204" pitchFamily="34" charset="0"/>
            </a:endParaRPr>
          </a:p>
        </p:txBody>
      </p:sp>
      <p:sp>
        <p:nvSpPr>
          <p:cNvPr id="48" name="Off-page Connector 47">
            <a:extLst>
              <a:ext uri="{FF2B5EF4-FFF2-40B4-BE49-F238E27FC236}">
                <a16:creationId xmlns:a16="http://schemas.microsoft.com/office/drawing/2014/main" id="{10D69249-8A4F-53E6-DFBC-7A10E803FE73}"/>
              </a:ext>
            </a:extLst>
          </p:cNvPr>
          <p:cNvSpPr/>
          <p:nvPr/>
        </p:nvSpPr>
        <p:spPr>
          <a:xfrm rot="16200000">
            <a:off x="3997173" y="1621497"/>
            <a:ext cx="4888285" cy="4750420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>
              <a:latin typeface="Ubuntu" panose="020B0504030602030204" pitchFamily="34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7E0955F0-8661-D4B1-E079-7FF2BBCEF102}"/>
              </a:ext>
            </a:extLst>
          </p:cNvPr>
          <p:cNvSpPr/>
          <p:nvPr/>
        </p:nvSpPr>
        <p:spPr>
          <a:xfrm>
            <a:off x="4164449" y="1637702"/>
            <a:ext cx="3623975" cy="411008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>
                <a:solidFill>
                  <a:schemeClr val="bg1"/>
                </a:solidFill>
                <a:latin typeface="Ubuntu" panose="020B0504030602030204" pitchFamily="34" charset="0"/>
              </a:rPr>
              <a:t>Функционал </a:t>
            </a:r>
            <a: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  <a:t>AI</a:t>
            </a:r>
            <a:endParaRPr lang="en-RU" sz="160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38" name="Picture 37" descr="A blue line drawing of a person with two people connected to it&#10;&#10;Description automatically generated">
            <a:extLst>
              <a:ext uri="{FF2B5EF4-FFF2-40B4-BE49-F238E27FC236}">
                <a16:creationId xmlns:a16="http://schemas.microsoft.com/office/drawing/2014/main" id="{25C3C596-7A48-DA6F-1E5A-1078D21F7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91" y="5534966"/>
            <a:ext cx="697880" cy="697880"/>
          </a:xfrm>
          <a:prstGeom prst="rect">
            <a:avLst/>
          </a:prstGeom>
        </p:spPr>
      </p:pic>
      <p:pic>
        <p:nvPicPr>
          <p:cNvPr id="36" name="Picture 35" descr="A blue and black calendar with a clock&#10;&#10;Description automatically generated">
            <a:extLst>
              <a:ext uri="{FF2B5EF4-FFF2-40B4-BE49-F238E27FC236}">
                <a16:creationId xmlns:a16="http://schemas.microsoft.com/office/drawing/2014/main" id="{7200551E-AB94-6B21-C95E-BBAEE715A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727" y="4581557"/>
            <a:ext cx="766161" cy="766161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05A5D0A7-2E84-4671-8B80-E950D44F2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4515" y="1929564"/>
            <a:ext cx="3503524" cy="446657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endParaRPr lang="ru-RU" sz="1400">
              <a:latin typeface="Ubuntu" panose="020B0504030602030204" pitchFamily="34" charset="0"/>
            </a:endParaRPr>
          </a:p>
          <a:p>
            <a:pPr marL="0" indent="0">
              <a:buNone/>
            </a:pPr>
            <a:r>
              <a:rPr lang="ru-RU" sz="1400">
                <a:latin typeface="Ubuntu"/>
              </a:rPr>
              <a:t>Анализирует информацию из </a:t>
            </a:r>
            <a:br>
              <a:rPr lang="ru-RU" sz="1400">
                <a:latin typeface="Ubuntu" panose="020B0504030602030204" pitchFamily="34" charset="0"/>
              </a:rPr>
            </a:br>
            <a:r>
              <a:rPr lang="ru-RU" sz="1400">
                <a:latin typeface="Ubuntu"/>
              </a:rPr>
              <a:t>базы знаний</a:t>
            </a:r>
          </a:p>
          <a:p>
            <a:pPr marL="0" indent="0">
              <a:buNone/>
            </a:pPr>
            <a:endParaRPr lang="ru-RU" sz="1400" b="1"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ru-RU" sz="1400">
              <a:latin typeface="Ubuntu" panose="020B0504030602030204" pitchFamily="34" charset="0"/>
            </a:endParaRPr>
          </a:p>
          <a:p>
            <a:pPr marL="0" indent="0">
              <a:buNone/>
            </a:pPr>
            <a:r>
              <a:rPr lang="ru-RU" sz="1400">
                <a:latin typeface="Ubuntu"/>
              </a:rPr>
              <a:t>Составляет команды на основе запросов с описанием проекта</a:t>
            </a:r>
          </a:p>
          <a:p>
            <a:pPr marL="0" indent="0">
              <a:buNone/>
            </a:pPr>
            <a:endParaRPr lang="ru-RU" sz="1400"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ru-RU" sz="1400">
              <a:latin typeface="Ubuntu" panose="020B0504030602030204" pitchFamily="34" charset="0"/>
            </a:endParaRPr>
          </a:p>
          <a:p>
            <a:pPr marL="0" indent="0">
              <a:buNone/>
            </a:pPr>
            <a:br>
              <a:rPr lang="ru-RU" sz="1400">
                <a:latin typeface="Ubuntu" panose="020B0504030602030204" pitchFamily="34" charset="0"/>
              </a:rPr>
            </a:br>
            <a:r>
              <a:rPr lang="ru-RU" sz="1400">
                <a:latin typeface="Ubuntu"/>
              </a:rPr>
              <a:t>Формирует расписание для сотрудников</a:t>
            </a:r>
          </a:p>
          <a:p>
            <a:pPr marL="0" indent="0">
              <a:buNone/>
            </a:pPr>
            <a:endParaRPr lang="ru-RU" sz="1400"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ru-RU" sz="1400">
              <a:latin typeface="Ubuntu" panose="020B0504030602030204" pitchFamily="34" charset="0"/>
            </a:endParaRPr>
          </a:p>
          <a:p>
            <a:pPr marL="0" indent="0">
              <a:buNone/>
            </a:pPr>
            <a:r>
              <a:rPr lang="ru-RU" sz="1400">
                <a:latin typeface="Ubuntu"/>
              </a:rPr>
              <a:t>Подбирает эффективную </a:t>
            </a:r>
            <a:br>
              <a:rPr lang="ru-RU" sz="1400">
                <a:latin typeface="Ubuntu" panose="020B0504030602030204" pitchFamily="34" charset="0"/>
              </a:rPr>
            </a:br>
            <a:r>
              <a:rPr lang="ru-RU" sz="1400">
                <a:latin typeface="Ubuntu"/>
              </a:rPr>
              <a:t>команду для сотрудника</a:t>
            </a:r>
          </a:p>
        </p:txBody>
      </p:sp>
      <p:pic>
        <p:nvPicPr>
          <p:cNvPr id="25" name="Picture 24" descr="A group of people with blue outline&#10;&#10;Description automatically generated">
            <a:extLst>
              <a:ext uri="{FF2B5EF4-FFF2-40B4-BE49-F238E27FC236}">
                <a16:creationId xmlns:a16="http://schemas.microsoft.com/office/drawing/2014/main" id="{A825E970-CDC7-54E4-3C50-D491D17C4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9324" y="3301672"/>
            <a:ext cx="806614" cy="806614"/>
          </a:xfrm>
          <a:prstGeom prst="rect">
            <a:avLst/>
          </a:prstGeom>
          <a:noFill/>
        </p:spPr>
      </p:pic>
      <p:pic>
        <p:nvPicPr>
          <p:cNvPr id="30" name="Picture 29" descr="A blue line drawing of a graph&#10;&#10;Description automatically generated">
            <a:extLst>
              <a:ext uri="{FF2B5EF4-FFF2-40B4-BE49-F238E27FC236}">
                <a16:creationId xmlns:a16="http://schemas.microsoft.com/office/drawing/2014/main" id="{6288C630-668A-37A7-77EB-F34DFA5BB8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8668" y="2192380"/>
            <a:ext cx="738000" cy="738000"/>
          </a:xfrm>
          <a:prstGeom prst="rect">
            <a:avLst/>
          </a:prstGeom>
          <a:noFill/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FE418C6-1A9E-EC2D-C727-A7E63D6EDB41}"/>
              </a:ext>
            </a:extLst>
          </p:cNvPr>
          <p:cNvSpPr txBox="1"/>
          <p:nvPr/>
        </p:nvSpPr>
        <p:spPr>
          <a:xfrm>
            <a:off x="4028519" y="2163241"/>
            <a:ext cx="330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>
                <a:solidFill>
                  <a:srgbClr val="C00000"/>
                </a:solidFill>
                <a:latin typeface="Ubuntu" panose="020B0504030602030204" pitchFamily="34" charset="0"/>
              </a:rPr>
              <a:t>1</a:t>
            </a:r>
            <a:endParaRPr lang="en-RU" sz="3200">
              <a:solidFill>
                <a:srgbClr val="C00000"/>
              </a:solidFill>
              <a:latin typeface="Ubuntu" panose="020B0504030602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17B54B6-0613-883C-BE0D-941BCEC5EDB0}"/>
              </a:ext>
            </a:extLst>
          </p:cNvPr>
          <p:cNvSpPr txBox="1"/>
          <p:nvPr/>
        </p:nvSpPr>
        <p:spPr>
          <a:xfrm>
            <a:off x="4024322" y="3311198"/>
            <a:ext cx="331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>
                <a:solidFill>
                  <a:srgbClr val="C00000"/>
                </a:solidFill>
                <a:latin typeface="Ubuntu" panose="020B0504030602030204" pitchFamily="34" charset="0"/>
              </a:rPr>
              <a:t>2</a:t>
            </a:r>
            <a:endParaRPr lang="en-RU" sz="3200">
              <a:solidFill>
                <a:srgbClr val="C00000"/>
              </a:solidFill>
              <a:latin typeface="Ubuntu" panose="020B0504030602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3080F8C-59D9-8418-BC2E-E205E2F347DD}"/>
              </a:ext>
            </a:extLst>
          </p:cNvPr>
          <p:cNvSpPr txBox="1"/>
          <p:nvPr/>
        </p:nvSpPr>
        <p:spPr>
          <a:xfrm>
            <a:off x="4044047" y="4655395"/>
            <a:ext cx="331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>
                <a:solidFill>
                  <a:srgbClr val="C00000"/>
                </a:solidFill>
                <a:latin typeface="Ubuntu" panose="020B0504030602030204" pitchFamily="34" charset="0"/>
              </a:rPr>
              <a:t>3</a:t>
            </a:r>
            <a:endParaRPr lang="en-RU" sz="3200">
              <a:solidFill>
                <a:srgbClr val="C00000"/>
              </a:solidFill>
              <a:latin typeface="Ubuntu" panose="020B0504030602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4814F21-A5F7-4103-0975-A9D20A763348}"/>
              </a:ext>
            </a:extLst>
          </p:cNvPr>
          <p:cNvSpPr txBox="1"/>
          <p:nvPr/>
        </p:nvSpPr>
        <p:spPr>
          <a:xfrm flipH="1">
            <a:off x="4034315" y="5777125"/>
            <a:ext cx="330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>
                <a:solidFill>
                  <a:srgbClr val="C00000"/>
                </a:solidFill>
                <a:latin typeface="Ubuntu" panose="020B0504030602030204" pitchFamily="34" charset="0"/>
              </a:rPr>
              <a:t>4</a:t>
            </a:r>
            <a:endParaRPr lang="en-RU" sz="3200">
              <a:solidFill>
                <a:srgbClr val="C00000"/>
              </a:solidFill>
              <a:latin typeface="Ubuntu" panose="020B0504030602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8C1F8DF-EF90-CAA4-73CB-40203A206217}"/>
              </a:ext>
            </a:extLst>
          </p:cNvPr>
          <p:cNvSpPr/>
          <p:nvPr/>
        </p:nvSpPr>
        <p:spPr>
          <a:xfrm>
            <a:off x="8183612" y="1542988"/>
            <a:ext cx="3949084" cy="489786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>
              <a:latin typeface="Ubuntu" panose="020B0504030602030204" pitchFamily="34" charset="0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C9C97D9-5ACE-8F92-46CC-A55F01FE3610}"/>
              </a:ext>
            </a:extLst>
          </p:cNvPr>
          <p:cNvCxnSpPr>
            <a:cxnSpLocks/>
          </p:cNvCxnSpPr>
          <p:nvPr/>
        </p:nvCxnSpPr>
        <p:spPr>
          <a:xfrm>
            <a:off x="8183612" y="1872621"/>
            <a:ext cx="136036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210FEE1-A3DD-45A5-FA5F-68F0E0378090}"/>
              </a:ext>
            </a:extLst>
          </p:cNvPr>
          <p:cNvSpPr txBox="1"/>
          <p:nvPr/>
        </p:nvSpPr>
        <p:spPr>
          <a:xfrm>
            <a:off x="9592683" y="1710158"/>
            <a:ext cx="1179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latin typeface="Ubuntu" panose="020B0504030602030204" pitchFamily="34" charset="0"/>
              </a:rPr>
              <a:t>Эффекты</a:t>
            </a:r>
            <a:endParaRPr lang="en-RU" sz="1600" b="1">
              <a:latin typeface="Ubuntu" panose="020B0504030602030204" pitchFamily="34" charset="0"/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A59B0DC-81D3-7756-AFCF-9B09296D56A4}"/>
              </a:ext>
            </a:extLst>
          </p:cNvPr>
          <p:cNvCxnSpPr>
            <a:cxnSpLocks/>
          </p:cNvCxnSpPr>
          <p:nvPr/>
        </p:nvCxnSpPr>
        <p:spPr>
          <a:xfrm>
            <a:off x="10772333" y="1872621"/>
            <a:ext cx="136036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BA4DBBBD-176C-A182-40F7-B681A182C8C5}"/>
              </a:ext>
            </a:extLst>
          </p:cNvPr>
          <p:cNvSpPr txBox="1"/>
          <p:nvPr/>
        </p:nvSpPr>
        <p:spPr>
          <a:xfrm>
            <a:off x="153118" y="922416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>
                <a:latin typeface="Ubuntu" panose="020B0504030602030204" pitchFamily="34" charset="0"/>
              </a:rPr>
              <a:t>  </a:t>
            </a:r>
            <a:endParaRPr lang="en-RU" sz="1400">
              <a:latin typeface="Ubuntu" panose="020B050403060203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5A98E5F-B247-5AFC-FA09-E2DAB79C408C}"/>
              </a:ext>
            </a:extLst>
          </p:cNvPr>
          <p:cNvSpPr txBox="1"/>
          <p:nvPr/>
        </p:nvSpPr>
        <p:spPr>
          <a:xfrm>
            <a:off x="8247143" y="864844"/>
            <a:ext cx="3920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>
                <a:effectLst/>
                <a:latin typeface="Ubuntu" panose="020B0504030602030204" pitchFamily="34" charset="0"/>
              </a:rPr>
              <a:t>AI </a:t>
            </a:r>
            <a:r>
              <a:rPr lang="ru-RU" sz="1600" b="0" i="0">
                <a:effectLst/>
                <a:latin typeface="Ubuntu" panose="020B0504030602030204" pitchFamily="34" charset="0"/>
              </a:rPr>
              <a:t>для улучшения нормирования труда и производительности</a:t>
            </a:r>
            <a:endParaRPr lang="en-RU" sz="1600">
              <a:latin typeface="Ubuntu" panose="020B050403060203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E0933E5-0DD4-E986-8ECF-05FF3C6ABAD6}"/>
              </a:ext>
            </a:extLst>
          </p:cNvPr>
          <p:cNvSpPr txBox="1"/>
          <p:nvPr/>
        </p:nvSpPr>
        <p:spPr>
          <a:xfrm>
            <a:off x="153118" y="883260"/>
            <a:ext cx="3854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0" i="0">
                <a:effectLst/>
                <a:latin typeface="Ubuntu" panose="020B0504030602030204" pitchFamily="34" charset="0"/>
              </a:rPr>
              <a:t>Проблемы с распределением задач в </a:t>
            </a:r>
            <a:r>
              <a:rPr lang="en-GB" sz="1600" b="0" i="0">
                <a:effectLst/>
                <a:latin typeface="Ubuntu" panose="020B0504030602030204" pitchFamily="34" charset="0"/>
              </a:rPr>
              <a:t>HR </a:t>
            </a:r>
            <a:r>
              <a:rPr lang="ru-RU" sz="1600" b="0" i="0">
                <a:effectLst/>
                <a:latin typeface="Ubuntu" panose="020B0504030602030204" pitchFamily="34" charset="0"/>
              </a:rPr>
              <a:t>и недовольство сотрудников</a:t>
            </a:r>
            <a:endParaRPr lang="en-RU" sz="1600" b="1">
              <a:latin typeface="Ubuntu" panose="020B0504030602030204" pitchFamily="34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1CDA96D-6C05-75E9-CD8D-5E2EA60BAAE7}"/>
              </a:ext>
            </a:extLst>
          </p:cNvPr>
          <p:cNvSpPr/>
          <p:nvPr/>
        </p:nvSpPr>
        <p:spPr>
          <a:xfrm>
            <a:off x="4065258" y="843387"/>
            <a:ext cx="87762" cy="6512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>
              <a:latin typeface="Ubuntu" panose="020B0504030602030204" pitchFamily="34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B7B2395-533F-37EC-E743-5C88F08371C7}"/>
              </a:ext>
            </a:extLst>
          </p:cNvPr>
          <p:cNvSpPr/>
          <p:nvPr/>
        </p:nvSpPr>
        <p:spPr>
          <a:xfrm>
            <a:off x="8183612" y="844023"/>
            <a:ext cx="87762" cy="6512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>
              <a:latin typeface="Ubuntu" panose="020B0504030602030204" pitchFamily="34" charset="0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CB8E9875-6937-DC10-CAE8-846332D1058E}"/>
              </a:ext>
            </a:extLst>
          </p:cNvPr>
          <p:cNvCxnSpPr>
            <a:cxnSpLocks/>
          </p:cNvCxnSpPr>
          <p:nvPr/>
        </p:nvCxnSpPr>
        <p:spPr>
          <a:xfrm>
            <a:off x="80019" y="4072611"/>
            <a:ext cx="395429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B041A6DC-7F09-37E6-432D-4E327E147E44}"/>
              </a:ext>
            </a:extLst>
          </p:cNvPr>
          <p:cNvSpPr txBox="1"/>
          <p:nvPr/>
        </p:nvSpPr>
        <p:spPr>
          <a:xfrm>
            <a:off x="161993" y="1596730"/>
            <a:ext cx="3702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1">
                <a:latin typeface="Ubuntu" panose="020B0504030602030204" pitchFamily="34" charset="0"/>
              </a:rPr>
              <a:t>Влияние количества сотрудников на продуктивность </a:t>
            </a:r>
            <a:r>
              <a:rPr lang="en-US" sz="1000" b="1">
                <a:latin typeface="Ubuntu" panose="020B0504030602030204" pitchFamily="34" charset="0"/>
              </a:rPr>
              <a:t>HR</a:t>
            </a:r>
            <a:r>
              <a:rPr lang="ru-RU" sz="1000" b="1">
                <a:latin typeface="Ubuntu" panose="020B0504030602030204" pitchFamily="34" charset="0"/>
              </a:rPr>
              <a:t> специалиста</a:t>
            </a:r>
            <a:endParaRPr lang="en-RU" sz="1000" b="1">
              <a:latin typeface="Ubuntu" panose="020B0504030602030204" pitchFamily="34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34FD197-D6B8-1E37-68F8-D984E6856D30}"/>
              </a:ext>
            </a:extLst>
          </p:cNvPr>
          <p:cNvSpPr txBox="1"/>
          <p:nvPr/>
        </p:nvSpPr>
        <p:spPr>
          <a:xfrm>
            <a:off x="250399" y="3704995"/>
            <a:ext cx="316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900">
                <a:latin typeface="Ubuntu" panose="020B0504030602030204" pitchFamily="34" charset="0"/>
              </a:rPr>
              <a:t>50</a:t>
            </a:r>
            <a:endParaRPr lang="en-RU" sz="900">
              <a:latin typeface="Ubuntu" panose="020B0504030602030204" pitchFamily="34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87551AF-89D1-B604-9158-5F25AA519DF2}"/>
              </a:ext>
            </a:extLst>
          </p:cNvPr>
          <p:cNvSpPr txBox="1"/>
          <p:nvPr/>
        </p:nvSpPr>
        <p:spPr>
          <a:xfrm>
            <a:off x="832740" y="3704995"/>
            <a:ext cx="381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900">
                <a:latin typeface="Ubuntu" panose="020B0504030602030204" pitchFamily="34" charset="0"/>
              </a:rPr>
              <a:t>100</a:t>
            </a:r>
            <a:endParaRPr lang="en-RU" sz="900">
              <a:latin typeface="Ubuntu" panose="020B0504030602030204" pitchFamily="34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614244DE-E7BF-F67E-6352-738B6176F17E}"/>
              </a:ext>
            </a:extLst>
          </p:cNvPr>
          <p:cNvSpPr txBox="1"/>
          <p:nvPr/>
        </p:nvSpPr>
        <p:spPr>
          <a:xfrm>
            <a:off x="1479162" y="3704996"/>
            <a:ext cx="381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900">
                <a:latin typeface="Ubuntu" panose="020B0504030602030204" pitchFamily="34" charset="0"/>
              </a:rPr>
              <a:t>150</a:t>
            </a:r>
            <a:endParaRPr lang="en-RU" sz="900">
              <a:latin typeface="Ubuntu" panose="020B0504030602030204" pitchFamily="34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4CF1255-9C16-2A7F-060F-35FF5D752735}"/>
              </a:ext>
            </a:extLst>
          </p:cNvPr>
          <p:cNvSpPr txBox="1"/>
          <p:nvPr/>
        </p:nvSpPr>
        <p:spPr>
          <a:xfrm>
            <a:off x="2124225" y="3704995"/>
            <a:ext cx="381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900">
                <a:latin typeface="Ubuntu" panose="020B0504030602030204" pitchFamily="34" charset="0"/>
              </a:rPr>
              <a:t>200</a:t>
            </a:r>
            <a:endParaRPr lang="en-RU" sz="900">
              <a:latin typeface="Ubuntu" panose="020B0504030602030204" pitchFamily="34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A0803B9-81F3-AE0D-C630-3AA343531EFF}"/>
              </a:ext>
            </a:extLst>
          </p:cNvPr>
          <p:cNvSpPr txBox="1"/>
          <p:nvPr/>
        </p:nvSpPr>
        <p:spPr>
          <a:xfrm>
            <a:off x="2771277" y="3708329"/>
            <a:ext cx="381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900">
                <a:latin typeface="Ubuntu" panose="020B0504030602030204" pitchFamily="34" charset="0"/>
              </a:rPr>
              <a:t>250</a:t>
            </a:r>
            <a:endParaRPr lang="en-RU" sz="900">
              <a:latin typeface="Ubuntu" panose="020B0504030602030204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F6D367E-1D6E-D3C1-E673-44F528466F33}"/>
              </a:ext>
            </a:extLst>
          </p:cNvPr>
          <p:cNvSpPr txBox="1"/>
          <p:nvPr/>
        </p:nvSpPr>
        <p:spPr>
          <a:xfrm>
            <a:off x="3382037" y="3717730"/>
            <a:ext cx="381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900">
                <a:latin typeface="Ubuntu" panose="020B0504030602030204" pitchFamily="34" charset="0"/>
              </a:rPr>
              <a:t>300</a:t>
            </a:r>
            <a:endParaRPr lang="en-RU" sz="900">
              <a:latin typeface="Ubuntu" panose="020B0504030602030204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8AD078C-C686-74AD-2298-A328ECB93B96}"/>
              </a:ext>
            </a:extLst>
          </p:cNvPr>
          <p:cNvSpPr txBox="1"/>
          <p:nvPr/>
        </p:nvSpPr>
        <p:spPr>
          <a:xfrm>
            <a:off x="829626" y="3857167"/>
            <a:ext cx="22284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>
                <a:latin typeface="Ubuntu" panose="020B0504030602030204" pitchFamily="34" charset="0"/>
              </a:rPr>
              <a:t>Количество сотрудников в распоряжении</a:t>
            </a:r>
            <a:endParaRPr lang="en-RU" sz="800">
              <a:latin typeface="Ubuntu" panose="020B0504030602030204" pitchFamily="34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6A2892E-786F-7585-EDF2-7987BB516669}"/>
              </a:ext>
            </a:extLst>
          </p:cNvPr>
          <p:cNvSpPr txBox="1"/>
          <p:nvPr/>
        </p:nvSpPr>
        <p:spPr>
          <a:xfrm>
            <a:off x="115611" y="2167283"/>
            <a:ext cx="307777" cy="119533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ru-RU" sz="800">
                <a:latin typeface="Ubuntu" panose="020B0504030602030204" pitchFamily="34" charset="0"/>
              </a:rPr>
              <a:t>Продуктивность в </a:t>
            </a:r>
            <a:r>
              <a:rPr lang="en-US" sz="800">
                <a:latin typeface="Ubuntu" panose="020B0504030602030204" pitchFamily="34" charset="0"/>
              </a:rPr>
              <a:t>%</a:t>
            </a:r>
            <a:endParaRPr lang="en-RU" sz="800">
              <a:latin typeface="Ubuntu" panose="020B0504030602030204" pitchFamily="34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2B1E66A-642F-FBA5-3D1E-6E48C649A4EF}"/>
              </a:ext>
            </a:extLst>
          </p:cNvPr>
          <p:cNvSpPr txBox="1"/>
          <p:nvPr/>
        </p:nvSpPr>
        <p:spPr>
          <a:xfrm>
            <a:off x="59278" y="1887487"/>
            <a:ext cx="381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900">
                <a:latin typeface="Ubuntu" panose="020B0504030602030204" pitchFamily="34" charset="0"/>
              </a:rPr>
              <a:t>100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1BF02C3-634F-9658-38AA-E6A827A8E461}"/>
              </a:ext>
            </a:extLst>
          </p:cNvPr>
          <p:cNvSpPr txBox="1"/>
          <p:nvPr/>
        </p:nvSpPr>
        <p:spPr>
          <a:xfrm>
            <a:off x="3412179" y="3453652"/>
            <a:ext cx="316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900">
                <a:latin typeface="Ubuntu" panose="020B0504030602030204" pitchFamily="34" charset="0"/>
              </a:rPr>
              <a:t>75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A1E7F8B2-695D-B1E8-9BB7-7ED9B46D4A40}"/>
              </a:ext>
            </a:extLst>
          </p:cNvPr>
          <p:cNvSpPr txBox="1"/>
          <p:nvPr/>
        </p:nvSpPr>
        <p:spPr>
          <a:xfrm>
            <a:off x="-60270" y="6630884"/>
            <a:ext cx="7111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Источники: 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status.hr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shrm.org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gnapartners.com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bizjournals.com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beekeeper.io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selecthub.com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my.visme.co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shrm.org</a:t>
            </a:r>
            <a:endParaRPr lang="en-RU" sz="10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4" name="Picture 23" descr="A graph with blue dots&#10;&#10;Description automatically generated">
            <a:extLst>
              <a:ext uri="{FF2B5EF4-FFF2-40B4-BE49-F238E27FC236}">
                <a16:creationId xmlns:a16="http://schemas.microsoft.com/office/drawing/2014/main" id="{79E902B6-F027-48E8-D6E5-4D134E11B9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7348" y="4336612"/>
            <a:ext cx="3028664" cy="177653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195BD23-46B5-B4CF-427E-E2F061AD9471}"/>
              </a:ext>
            </a:extLst>
          </p:cNvPr>
          <p:cNvSpPr txBox="1"/>
          <p:nvPr/>
        </p:nvSpPr>
        <p:spPr>
          <a:xfrm>
            <a:off x="607149" y="604154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800">
                <a:latin typeface="Ubuntu" panose="020B0504030602030204" pitchFamily="34" charset="0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D74D93-B2CF-C225-AA39-8E9DA22E8ACF}"/>
              </a:ext>
            </a:extLst>
          </p:cNvPr>
          <p:cNvSpPr txBox="1"/>
          <p:nvPr/>
        </p:nvSpPr>
        <p:spPr>
          <a:xfrm>
            <a:off x="3289362" y="6037371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800">
                <a:latin typeface="Ubuntu" panose="020B0504030602030204" pitchFamily="34" charset="0"/>
              </a:rPr>
              <a:t>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29DE03-50CE-5BDD-866D-8C618218D26E}"/>
              </a:ext>
            </a:extLst>
          </p:cNvPr>
          <p:cNvSpPr txBox="1"/>
          <p:nvPr/>
        </p:nvSpPr>
        <p:spPr>
          <a:xfrm>
            <a:off x="190161" y="5844541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800">
                <a:latin typeface="Ubuntu" panose="020B0504030602030204" pitchFamily="34" charset="0"/>
              </a:rPr>
              <a:t>75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F6830A-C087-680B-39E6-1961C7001C12}"/>
              </a:ext>
            </a:extLst>
          </p:cNvPr>
          <p:cNvSpPr txBox="1"/>
          <p:nvPr/>
        </p:nvSpPr>
        <p:spPr>
          <a:xfrm>
            <a:off x="132453" y="4278123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800">
                <a:latin typeface="Ubuntu" panose="020B0504030602030204" pitchFamily="34" charset="0"/>
              </a:rPr>
              <a:t>100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B4EC2D-60D1-C98D-0ED1-B2A52FD641B4}"/>
              </a:ext>
            </a:extLst>
          </p:cNvPr>
          <p:cNvSpPr txBox="1"/>
          <p:nvPr/>
        </p:nvSpPr>
        <p:spPr>
          <a:xfrm>
            <a:off x="210565" y="4059122"/>
            <a:ext cx="4013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1">
                <a:latin typeface="Ubuntu" panose="020B0504030602030204" pitchFamily="34" charset="0"/>
              </a:rPr>
              <a:t>Влияние продуктивности </a:t>
            </a:r>
            <a:r>
              <a:rPr lang="en-RU" sz="1000" b="1">
                <a:latin typeface="Ubuntu" panose="020B0504030602030204" pitchFamily="34" charset="0"/>
              </a:rPr>
              <a:t>HR </a:t>
            </a:r>
            <a:r>
              <a:rPr lang="ru-RU" sz="1000" b="1">
                <a:latin typeface="Ubuntu" panose="020B0504030602030204" pitchFamily="34" charset="0"/>
              </a:rPr>
              <a:t>на текучесть кадров и недовольство сотрудников </a:t>
            </a:r>
            <a:endParaRPr lang="en-RU" sz="1000" b="1">
              <a:latin typeface="Ubuntu" panose="020B0504030602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E0D5E8-E0CC-88B5-FAD4-821AA2F1ED50}"/>
              </a:ext>
            </a:extLst>
          </p:cNvPr>
          <p:cNvSpPr txBox="1"/>
          <p:nvPr/>
        </p:nvSpPr>
        <p:spPr>
          <a:xfrm>
            <a:off x="154497" y="4513903"/>
            <a:ext cx="307777" cy="119039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ru-RU" sz="800">
                <a:latin typeface="Ubuntu" panose="020B0504030602030204" pitchFamily="34" charset="0"/>
              </a:rPr>
              <a:t>Продуктивность </a:t>
            </a:r>
            <a:r>
              <a:rPr lang="en-US" sz="800">
                <a:latin typeface="Ubuntu" panose="020B0504030602030204" pitchFamily="34" charset="0"/>
              </a:rPr>
              <a:t>HR</a:t>
            </a:r>
            <a:r>
              <a:rPr lang="ru-RU" sz="800">
                <a:latin typeface="Ubuntu" panose="020B0504030602030204" pitchFamily="34" charset="0"/>
              </a:rPr>
              <a:t>, </a:t>
            </a:r>
            <a:r>
              <a:rPr lang="en-US" sz="800">
                <a:latin typeface="Ubuntu" panose="020B0504030602030204" pitchFamily="34" charset="0"/>
              </a:rPr>
              <a:t>%</a:t>
            </a:r>
            <a:endParaRPr lang="en-RU" sz="800">
              <a:latin typeface="Ubuntu" panose="020B0504030602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E6778E-5754-58D5-438E-34589D4AFEF7}"/>
              </a:ext>
            </a:extLst>
          </p:cNvPr>
          <p:cNvSpPr txBox="1"/>
          <p:nvPr/>
        </p:nvSpPr>
        <p:spPr>
          <a:xfrm>
            <a:off x="1436537" y="6046495"/>
            <a:ext cx="1178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>
                <a:latin typeface="Ubuntu" panose="020B0504030602030204" pitchFamily="34" charset="0"/>
              </a:rPr>
              <a:t>Текучесть кадров</a:t>
            </a:r>
            <a:r>
              <a:rPr lang="en-US" sz="800">
                <a:latin typeface="Ubuntu" panose="020B0504030602030204" pitchFamily="34" charset="0"/>
              </a:rPr>
              <a:t>, %</a:t>
            </a:r>
            <a:endParaRPr lang="en-RU" sz="800">
              <a:latin typeface="Ubuntu" panose="020B0504030602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CC9C2E-3DB3-65DE-9508-ABC456E14B17}"/>
              </a:ext>
            </a:extLst>
          </p:cNvPr>
          <p:cNvSpPr txBox="1"/>
          <p:nvPr/>
        </p:nvSpPr>
        <p:spPr>
          <a:xfrm>
            <a:off x="3267890" y="4824522"/>
            <a:ext cx="101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>
                <a:latin typeface="Ubuntu" panose="020B0504030602030204" pitchFamily="34" charset="0"/>
              </a:rPr>
              <a:t>Размер шара </a:t>
            </a:r>
          </a:p>
          <a:p>
            <a:endParaRPr lang="ru-RU" sz="800" b="1">
              <a:latin typeface="Ubuntu" panose="020B0504030602030204" pitchFamily="34" charset="0"/>
            </a:endParaRPr>
          </a:p>
          <a:p>
            <a:r>
              <a:rPr lang="ru-RU" sz="800" b="1">
                <a:latin typeface="Ubuntu" panose="020B0504030602030204" pitchFamily="34" charset="0"/>
              </a:rPr>
              <a:t>недовольство </a:t>
            </a:r>
            <a:endParaRPr lang="en-RU" sz="800" b="1">
              <a:latin typeface="Ubuntu" panose="020B0504030602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23FA9-CAB2-6E55-4CCB-4A3CD97234A9}"/>
              </a:ext>
            </a:extLst>
          </p:cNvPr>
          <p:cNvSpPr txBox="1"/>
          <p:nvPr/>
        </p:nvSpPr>
        <p:spPr>
          <a:xfrm rot="5400000">
            <a:off x="3578358" y="4961247"/>
            <a:ext cx="242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>
                <a:latin typeface="Ubuntu" panose="020B0504030602030204" pitchFamily="34" charset="0"/>
              </a:rPr>
              <a:t>=</a:t>
            </a:r>
            <a:endParaRPr lang="en-RU" sz="800">
              <a:latin typeface="Ubuntu" panose="020B050403060203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B60C62-B05D-263E-A5EE-97273427B71B}"/>
              </a:ext>
            </a:extLst>
          </p:cNvPr>
          <p:cNvSpPr txBox="1"/>
          <p:nvPr/>
        </p:nvSpPr>
        <p:spPr>
          <a:xfrm>
            <a:off x="8271374" y="2080380"/>
            <a:ext cx="2933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Ubuntu" panose="020B0504030602030204" pitchFamily="34" charset="0"/>
              </a:rPr>
              <a:t>Улучшение коммуникации между сотрудниками на работе</a:t>
            </a:r>
            <a:endParaRPr lang="en-RU" sz="1400">
              <a:latin typeface="Ubuntu" panose="020B0504030602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EFEACF8-FF27-DFA8-7FA8-E7916C2D7DC5}"/>
              </a:ext>
            </a:extLst>
          </p:cNvPr>
          <p:cNvSpPr txBox="1"/>
          <p:nvPr/>
        </p:nvSpPr>
        <p:spPr>
          <a:xfrm>
            <a:off x="8276966" y="2702528"/>
            <a:ext cx="2767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Ubuntu" panose="020B0504030602030204" pitchFamily="34" charset="0"/>
              </a:rPr>
              <a:t>Снижение загруженности </a:t>
            </a:r>
            <a:r>
              <a:rPr lang="en-US" sz="1400">
                <a:latin typeface="Ubuntu" panose="020B0504030602030204" pitchFamily="34" charset="0"/>
              </a:rPr>
              <a:t>HR </a:t>
            </a:r>
            <a:r>
              <a:rPr lang="ru-RU" sz="1400">
                <a:latin typeface="Ubuntu" panose="020B0504030602030204" pitchFamily="34" charset="0"/>
              </a:rPr>
              <a:t>специалистов</a:t>
            </a:r>
            <a:endParaRPr lang="en-RU" sz="1400">
              <a:latin typeface="Ubuntu" panose="020B050403060203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CE8981B-F7FD-90BF-A6DF-817DA2510CA3}"/>
              </a:ext>
            </a:extLst>
          </p:cNvPr>
          <p:cNvSpPr txBox="1"/>
          <p:nvPr/>
        </p:nvSpPr>
        <p:spPr>
          <a:xfrm>
            <a:off x="8271374" y="3309884"/>
            <a:ext cx="279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Ubuntu" panose="020B0504030602030204" pitchFamily="34" charset="0"/>
              </a:rPr>
              <a:t>Снижение текучести персонал</a:t>
            </a:r>
            <a:endParaRPr lang="en-RU" sz="1400">
              <a:latin typeface="Ubuntu" panose="020B050403060203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A9B80D9-EE0B-C4C6-6625-BA8A5C02E10C}"/>
              </a:ext>
            </a:extLst>
          </p:cNvPr>
          <p:cNvSpPr txBox="1"/>
          <p:nvPr/>
        </p:nvSpPr>
        <p:spPr>
          <a:xfrm>
            <a:off x="8271374" y="3718920"/>
            <a:ext cx="2968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>
                <a:latin typeface="Ubuntu" panose="020B0504030602030204" pitchFamily="34" charset="0"/>
              </a:rPr>
              <a:t>Рост удовлетворенности работников</a:t>
            </a:r>
            <a:endParaRPr lang="en-RU" sz="1400">
              <a:latin typeface="Ubuntu" panose="020B050403060203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D8954C9-C017-7E3E-2527-29FD54DB523F}"/>
              </a:ext>
            </a:extLst>
          </p:cNvPr>
          <p:cNvSpPr txBox="1"/>
          <p:nvPr/>
        </p:nvSpPr>
        <p:spPr>
          <a:xfrm>
            <a:off x="8787260" y="4383671"/>
            <a:ext cx="2840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>
                <a:latin typeface="Ubuntu" panose="020B0504030602030204" pitchFamily="34" charset="0"/>
              </a:rPr>
              <a:t>Объективные метрики</a:t>
            </a:r>
            <a:endParaRPr lang="en-RU" b="1">
              <a:latin typeface="Ubuntu" panose="020B0504030602030204" pitchFamily="34" charset="0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D1A653B-C31F-5859-7224-D75D272B613E}"/>
              </a:ext>
            </a:extLst>
          </p:cNvPr>
          <p:cNvCxnSpPr>
            <a:cxnSpLocks/>
          </p:cNvCxnSpPr>
          <p:nvPr/>
        </p:nvCxnSpPr>
        <p:spPr>
          <a:xfrm>
            <a:off x="11531265" y="4573198"/>
            <a:ext cx="5959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C625417-B795-2AED-D502-BEBE6E3BF77C}"/>
              </a:ext>
            </a:extLst>
          </p:cNvPr>
          <p:cNvCxnSpPr>
            <a:cxnSpLocks/>
          </p:cNvCxnSpPr>
          <p:nvPr/>
        </p:nvCxnSpPr>
        <p:spPr>
          <a:xfrm>
            <a:off x="8191314" y="4581557"/>
            <a:ext cx="5959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6DED72D-85F8-EF7E-DB8E-1E44A5C1C3EE}"/>
              </a:ext>
            </a:extLst>
          </p:cNvPr>
          <p:cNvSpPr txBox="1"/>
          <p:nvPr/>
        </p:nvSpPr>
        <p:spPr>
          <a:xfrm>
            <a:off x="11239398" y="2154720"/>
            <a:ext cx="672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>
                <a:solidFill>
                  <a:srgbClr val="54AFFF"/>
                </a:solidFill>
                <a:latin typeface="Ubuntu" panose="020B0504030602030204" pitchFamily="34" charset="0"/>
              </a:rPr>
              <a:t>37%</a:t>
            </a:r>
            <a:endParaRPr lang="en-RU" b="1">
              <a:solidFill>
                <a:srgbClr val="54AFFF"/>
              </a:solidFill>
              <a:latin typeface="Ubuntu" panose="020B0504030602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62D1A-6AF2-7A74-41B1-816BBFC18AC2}"/>
              </a:ext>
            </a:extLst>
          </p:cNvPr>
          <p:cNvSpPr txBox="1"/>
          <p:nvPr/>
        </p:nvSpPr>
        <p:spPr>
          <a:xfrm>
            <a:off x="11224636" y="3301473"/>
            <a:ext cx="75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>
                <a:solidFill>
                  <a:srgbClr val="54AFFF"/>
                </a:solidFill>
                <a:latin typeface="Ubuntu" panose="020B0504030602030204" pitchFamily="34" charset="0"/>
              </a:rPr>
              <a:t>4,6%</a:t>
            </a:r>
            <a:endParaRPr lang="en-RU" b="1">
              <a:solidFill>
                <a:srgbClr val="54AFFF"/>
              </a:solidFill>
              <a:latin typeface="Ubuntu" panose="020B050403060203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E4D8832-F80B-8F9B-9B56-64B649AC80EF}"/>
              </a:ext>
            </a:extLst>
          </p:cNvPr>
          <p:cNvSpPr txBox="1"/>
          <p:nvPr/>
        </p:nvSpPr>
        <p:spPr>
          <a:xfrm>
            <a:off x="11255235" y="2782309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>
                <a:solidFill>
                  <a:srgbClr val="54AFFF"/>
                </a:solidFill>
                <a:latin typeface="Ubuntu" panose="020B0504030602030204" pitchFamily="34" charset="0"/>
              </a:rPr>
              <a:t>32</a:t>
            </a:r>
            <a:r>
              <a:rPr lang="en-US" b="1">
                <a:solidFill>
                  <a:srgbClr val="54AFFF"/>
                </a:solidFill>
                <a:latin typeface="Ubuntu" panose="020B0504030602030204" pitchFamily="34" charset="0"/>
              </a:rPr>
              <a:t>%</a:t>
            </a:r>
            <a:endParaRPr lang="en-RU" b="1">
              <a:solidFill>
                <a:srgbClr val="54AFFF"/>
              </a:solidFill>
              <a:latin typeface="Ubuntu" panose="020B0504030602030204" pitchFamily="34" charset="0"/>
            </a:endParaRPr>
          </a:p>
        </p:txBody>
      </p:sp>
      <p:pic>
        <p:nvPicPr>
          <p:cNvPr id="9226" name="Picture 10">
            <a:extLst>
              <a:ext uri="{FF2B5EF4-FFF2-40B4-BE49-F238E27FC236}">
                <a16:creationId xmlns:a16="http://schemas.microsoft.com/office/drawing/2014/main" id="{5E6E6F55-F416-C269-3547-D205B9D0C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348" y="4726027"/>
            <a:ext cx="2866607" cy="90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E0086DE8-D94C-1D04-7DAB-9F97491A5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998" y="5434221"/>
            <a:ext cx="2549972" cy="99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Oval 99">
            <a:extLst>
              <a:ext uri="{FF2B5EF4-FFF2-40B4-BE49-F238E27FC236}">
                <a16:creationId xmlns:a16="http://schemas.microsoft.com/office/drawing/2014/main" id="{73980FD2-5CFB-7F45-EC78-83AB7DEAC9EB}"/>
              </a:ext>
            </a:extLst>
          </p:cNvPr>
          <p:cNvSpPr/>
          <p:nvPr/>
        </p:nvSpPr>
        <p:spPr>
          <a:xfrm>
            <a:off x="633389" y="6278527"/>
            <a:ext cx="91080" cy="89038"/>
          </a:xfrm>
          <a:prstGeom prst="ellipse">
            <a:avLst/>
          </a:prstGeom>
          <a:solidFill>
            <a:srgbClr val="C5DF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>
              <a:latin typeface="Ubuntu" panose="020B0504030602030204" pitchFamily="34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AEB5558-F1EB-3F27-4A6C-30119955A86D}"/>
              </a:ext>
            </a:extLst>
          </p:cNvPr>
          <p:cNvSpPr/>
          <p:nvPr/>
        </p:nvSpPr>
        <p:spPr>
          <a:xfrm>
            <a:off x="1796091" y="6288148"/>
            <a:ext cx="91080" cy="89038"/>
          </a:xfrm>
          <a:prstGeom prst="ellipse">
            <a:avLst/>
          </a:prstGeom>
          <a:solidFill>
            <a:srgbClr val="7AB9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>
              <a:latin typeface="Ubuntu" panose="020B0504030602030204" pitchFamily="34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108C2659-AEF1-8E10-B7EF-33395A30FDC0}"/>
              </a:ext>
            </a:extLst>
          </p:cNvPr>
          <p:cNvSpPr/>
          <p:nvPr/>
        </p:nvSpPr>
        <p:spPr>
          <a:xfrm>
            <a:off x="1207608" y="6282482"/>
            <a:ext cx="91080" cy="89038"/>
          </a:xfrm>
          <a:prstGeom prst="ellipse">
            <a:avLst/>
          </a:prstGeom>
          <a:solidFill>
            <a:srgbClr val="AACA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>
              <a:latin typeface="Ubuntu" panose="020B0504030602030204" pitchFamily="34" charset="0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BD10EC6E-9067-DE8B-D303-B501EB5DF8CE}"/>
              </a:ext>
            </a:extLst>
          </p:cNvPr>
          <p:cNvSpPr/>
          <p:nvPr/>
        </p:nvSpPr>
        <p:spPr>
          <a:xfrm>
            <a:off x="2373504" y="6280809"/>
            <a:ext cx="91080" cy="89038"/>
          </a:xfrm>
          <a:prstGeom prst="ellipse">
            <a:avLst/>
          </a:prstGeom>
          <a:solidFill>
            <a:srgbClr val="60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>
              <a:latin typeface="Ubuntu" panose="020B0504030602030204" pitchFamily="34" charset="0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DAD59A0-DAAC-1E09-A9CC-5BB3BF9E6F23}"/>
              </a:ext>
            </a:extLst>
          </p:cNvPr>
          <p:cNvSpPr/>
          <p:nvPr/>
        </p:nvSpPr>
        <p:spPr>
          <a:xfrm>
            <a:off x="2953430" y="6275881"/>
            <a:ext cx="91080" cy="89038"/>
          </a:xfrm>
          <a:prstGeom prst="ellipse">
            <a:avLst/>
          </a:prstGeom>
          <a:solidFill>
            <a:srgbClr val="395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>
              <a:latin typeface="Ubuntu" panose="020B0504030602030204" pitchFamily="34" charset="0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65918F7-D555-4308-3059-8B2F09270910}"/>
              </a:ext>
            </a:extLst>
          </p:cNvPr>
          <p:cNvCxnSpPr>
            <a:cxnSpLocks/>
          </p:cNvCxnSpPr>
          <p:nvPr/>
        </p:nvCxnSpPr>
        <p:spPr>
          <a:xfrm>
            <a:off x="10943669" y="5059077"/>
            <a:ext cx="68349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9BD11FA5-976C-9C5E-14A9-DC9E91A31758}"/>
              </a:ext>
            </a:extLst>
          </p:cNvPr>
          <p:cNvSpPr/>
          <p:nvPr/>
        </p:nvSpPr>
        <p:spPr>
          <a:xfrm>
            <a:off x="11142095" y="5059076"/>
            <a:ext cx="880257" cy="251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>
              <a:latin typeface="Ubuntu" panose="020B0504030602030204" pitchFamily="34" charset="0"/>
            </a:endParaRP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7C3CE5F-FE91-B8E7-E405-2C6B9FE8E0E5}"/>
              </a:ext>
            </a:extLst>
          </p:cNvPr>
          <p:cNvCxnSpPr>
            <a:cxnSpLocks/>
            <a:stCxn id="110" idx="4"/>
          </p:cNvCxnSpPr>
          <p:nvPr/>
        </p:nvCxnSpPr>
        <p:spPr>
          <a:xfrm flipH="1" flipV="1">
            <a:off x="10943669" y="5284853"/>
            <a:ext cx="638555" cy="258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3E59E359-12C8-8AEA-0DA2-7E2255BA26F8}"/>
              </a:ext>
            </a:extLst>
          </p:cNvPr>
          <p:cNvSpPr txBox="1"/>
          <p:nvPr/>
        </p:nvSpPr>
        <p:spPr>
          <a:xfrm>
            <a:off x="11089355" y="5008677"/>
            <a:ext cx="1110339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RU" sz="1400">
                <a:latin typeface="Ubuntu" panose="020B0504030602030204" pitchFamily="34" charset="0"/>
              </a:rPr>
              <a:t>+ 126000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A24B696-F48F-0656-3DA1-F246A7345FCA}"/>
              </a:ext>
            </a:extLst>
          </p:cNvPr>
          <p:cNvCxnSpPr>
            <a:cxnSpLocks/>
          </p:cNvCxnSpPr>
          <p:nvPr/>
        </p:nvCxnSpPr>
        <p:spPr>
          <a:xfrm>
            <a:off x="10931102" y="5880876"/>
            <a:ext cx="68349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14C9DFE-DE3C-E42C-7045-EADBC7A1E13F}"/>
              </a:ext>
            </a:extLst>
          </p:cNvPr>
          <p:cNvCxnSpPr>
            <a:cxnSpLocks/>
            <a:stCxn id="75" idx="4"/>
          </p:cNvCxnSpPr>
          <p:nvPr/>
        </p:nvCxnSpPr>
        <p:spPr>
          <a:xfrm flipH="1" flipV="1">
            <a:off x="10931102" y="6106652"/>
            <a:ext cx="713423" cy="267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E3FD4818-49DD-8610-4F9F-F903121E90C9}"/>
              </a:ext>
            </a:extLst>
          </p:cNvPr>
          <p:cNvSpPr txBox="1"/>
          <p:nvPr/>
        </p:nvSpPr>
        <p:spPr>
          <a:xfrm>
            <a:off x="11299718" y="583888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1400">
                <a:latin typeface="Ubuntu" panose="020B0504030602030204" pitchFamily="34" charset="0"/>
              </a:rPr>
              <a:t>+7000</a:t>
            </a:r>
          </a:p>
        </p:txBody>
      </p:sp>
      <p:cxnSp>
        <p:nvCxnSpPr>
          <p:cNvPr id="11" name="Straight Arrow Connector 96">
            <a:extLst>
              <a:ext uri="{FF2B5EF4-FFF2-40B4-BE49-F238E27FC236}">
                <a16:creationId xmlns:a16="http://schemas.microsoft.com/office/drawing/2014/main" id="{89BBDEF9-2D18-0A71-9614-E829BD87B07C}"/>
              </a:ext>
            </a:extLst>
          </p:cNvPr>
          <p:cNvCxnSpPr>
            <a:cxnSpLocks/>
          </p:cNvCxnSpPr>
          <p:nvPr/>
        </p:nvCxnSpPr>
        <p:spPr>
          <a:xfrm>
            <a:off x="5629425" y="2873640"/>
            <a:ext cx="0" cy="31123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96">
            <a:extLst>
              <a:ext uri="{FF2B5EF4-FFF2-40B4-BE49-F238E27FC236}">
                <a16:creationId xmlns:a16="http://schemas.microsoft.com/office/drawing/2014/main" id="{4B3BD6D1-27D8-81D1-C213-6238991D0AE5}"/>
              </a:ext>
            </a:extLst>
          </p:cNvPr>
          <p:cNvCxnSpPr>
            <a:cxnSpLocks/>
          </p:cNvCxnSpPr>
          <p:nvPr/>
        </p:nvCxnSpPr>
        <p:spPr>
          <a:xfrm>
            <a:off x="5630906" y="4122503"/>
            <a:ext cx="0" cy="31123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96">
            <a:extLst>
              <a:ext uri="{FF2B5EF4-FFF2-40B4-BE49-F238E27FC236}">
                <a16:creationId xmlns:a16="http://schemas.microsoft.com/office/drawing/2014/main" id="{AAC70E85-B64A-09D7-A5A1-A4EE296466AC}"/>
              </a:ext>
            </a:extLst>
          </p:cNvPr>
          <p:cNvCxnSpPr>
            <a:cxnSpLocks/>
          </p:cNvCxnSpPr>
          <p:nvPr/>
        </p:nvCxnSpPr>
        <p:spPr>
          <a:xfrm>
            <a:off x="5629425" y="5347718"/>
            <a:ext cx="0" cy="31123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54FD6C-4BB8-3CB0-E946-5E1A73F8C341}"/>
              </a:ext>
            </a:extLst>
          </p:cNvPr>
          <p:cNvSpPr txBox="1"/>
          <p:nvPr/>
        </p:nvSpPr>
        <p:spPr>
          <a:xfrm>
            <a:off x="673089" y="6181688"/>
            <a:ext cx="516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>
                <a:latin typeface="Ubuntu" panose="020B0504030602030204" pitchFamily="34" charset="0"/>
              </a:rPr>
              <a:t>- К1</a:t>
            </a:r>
            <a:endParaRPr lang="en-RU" sz="1200">
              <a:latin typeface="Ubuntu" panose="020B0504030602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8F4816-2A7F-FEB3-F48B-B3B8D2185AFF}"/>
              </a:ext>
            </a:extLst>
          </p:cNvPr>
          <p:cNvSpPr txBox="1"/>
          <p:nvPr/>
        </p:nvSpPr>
        <p:spPr>
          <a:xfrm>
            <a:off x="1244083" y="6186829"/>
            <a:ext cx="516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>
                <a:latin typeface="Ubuntu" panose="020B0504030602030204" pitchFamily="34" charset="0"/>
              </a:rPr>
              <a:t>- К2</a:t>
            </a:r>
            <a:endParaRPr lang="en-RU" sz="1200">
              <a:latin typeface="Ubuntu" panose="020B05040306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D0253C-DBCE-34EC-D79D-D909C0B23917}"/>
              </a:ext>
            </a:extLst>
          </p:cNvPr>
          <p:cNvSpPr txBox="1"/>
          <p:nvPr/>
        </p:nvSpPr>
        <p:spPr>
          <a:xfrm>
            <a:off x="1823730" y="6186829"/>
            <a:ext cx="445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>
                <a:latin typeface="Ubuntu" panose="020B0504030602030204" pitchFamily="34" charset="0"/>
              </a:rPr>
              <a:t>- К3</a:t>
            </a:r>
            <a:endParaRPr lang="en-RU" sz="1200">
              <a:latin typeface="Ubuntu" panose="020B05040306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9154F8-6E8C-7D1F-29C7-3B2A4B11E407}"/>
              </a:ext>
            </a:extLst>
          </p:cNvPr>
          <p:cNvSpPr txBox="1"/>
          <p:nvPr/>
        </p:nvSpPr>
        <p:spPr>
          <a:xfrm>
            <a:off x="2393509" y="6184546"/>
            <a:ext cx="516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>
                <a:latin typeface="Ubuntu" panose="020B0504030602030204" pitchFamily="34" charset="0"/>
              </a:rPr>
              <a:t>- К4</a:t>
            </a:r>
            <a:endParaRPr lang="en-RU" sz="1200">
              <a:latin typeface="Ubuntu" panose="020B05040306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5C7195-D6AB-E128-EF55-E9EAB5D1B943}"/>
              </a:ext>
            </a:extLst>
          </p:cNvPr>
          <p:cNvSpPr txBox="1"/>
          <p:nvPr/>
        </p:nvSpPr>
        <p:spPr>
          <a:xfrm>
            <a:off x="2979241" y="6175340"/>
            <a:ext cx="516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>
                <a:latin typeface="Ubuntu" panose="020B0504030602030204" pitchFamily="34" charset="0"/>
              </a:rPr>
              <a:t>- К5</a:t>
            </a:r>
            <a:endParaRPr lang="en-RU" sz="1200">
              <a:latin typeface="Ubuntu" panose="020B0504030602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6C4321-4971-1C05-8A05-2CB2B92F6428}"/>
              </a:ext>
            </a:extLst>
          </p:cNvPr>
          <p:cNvSpPr txBox="1"/>
          <p:nvPr/>
        </p:nvSpPr>
        <p:spPr>
          <a:xfrm>
            <a:off x="11255235" y="379586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>
                <a:solidFill>
                  <a:srgbClr val="54AFFF"/>
                </a:solidFill>
                <a:latin typeface="Ubuntu" panose="020B0504030602030204" pitchFamily="34" charset="0"/>
              </a:rPr>
              <a:t>36</a:t>
            </a:r>
            <a:r>
              <a:rPr lang="en-US" b="1">
                <a:solidFill>
                  <a:srgbClr val="54AFFF"/>
                </a:solidFill>
                <a:latin typeface="Ubuntu" panose="020B0504030602030204" pitchFamily="34" charset="0"/>
              </a:rPr>
              <a:t>%</a:t>
            </a:r>
            <a:endParaRPr lang="en-RU" b="1">
              <a:solidFill>
                <a:srgbClr val="54AFFF"/>
              </a:solidFill>
              <a:latin typeface="Ubuntu" panose="020B050403060203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DF56575B-0CCC-7632-7143-B7856C970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8761" y="6413556"/>
            <a:ext cx="2743200" cy="365125"/>
          </a:xfrm>
        </p:spPr>
        <p:txBody>
          <a:bodyPr/>
          <a:lstStyle/>
          <a:p>
            <a:fld id="{2AB48AD9-C300-D240-9EC2-9B440075D4CA}" type="slidenum">
              <a:rPr lang="ru-RU" smtClean="0"/>
              <a:t>2</a:t>
            </a:fld>
            <a:endParaRPr lang="ru-R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D2DD3F-8141-EFD3-0DBE-2D2D2A4F73DF}"/>
              </a:ext>
            </a:extLst>
          </p:cNvPr>
          <p:cNvSpPr txBox="1"/>
          <p:nvPr/>
        </p:nvSpPr>
        <p:spPr>
          <a:xfrm>
            <a:off x="2008883" y="23800"/>
            <a:ext cx="161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Анализ рынка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439DAC-820A-49FC-70FB-4A2E128D5580}"/>
              </a:ext>
            </a:extLst>
          </p:cNvPr>
          <p:cNvSpPr txBox="1"/>
          <p:nvPr/>
        </p:nvSpPr>
        <p:spPr>
          <a:xfrm>
            <a:off x="1207054" y="22222"/>
            <a:ext cx="105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rgbClr val="C00000"/>
                </a:solidFill>
                <a:latin typeface="Ubuntu" panose="020B0504030602030204" pitchFamily="34" charset="0"/>
              </a:rPr>
              <a:t>Резюме</a:t>
            </a:r>
            <a:endParaRPr lang="en-RU" sz="1400">
              <a:solidFill>
                <a:srgbClr val="C00000"/>
              </a:solidFill>
              <a:latin typeface="Ubuntu" panose="020B0504030602030204" pitchFamily="34" charset="0"/>
            </a:endParaRPr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C049DB1B-C683-8377-E516-8D2D09561E57}"/>
              </a:ext>
            </a:extLst>
          </p:cNvPr>
          <p:cNvSpPr txBox="1"/>
          <p:nvPr/>
        </p:nvSpPr>
        <p:spPr>
          <a:xfrm>
            <a:off x="7785399" y="46345"/>
            <a:ext cx="1991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Финансы и риски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43" name="TextBox 5">
            <a:extLst>
              <a:ext uri="{FF2B5EF4-FFF2-40B4-BE49-F238E27FC236}">
                <a16:creationId xmlns:a16="http://schemas.microsoft.com/office/drawing/2014/main" id="{F3D275AB-E6AC-4464-7A85-A8ABAF18A870}"/>
              </a:ext>
            </a:extLst>
          </p:cNvPr>
          <p:cNvSpPr txBox="1"/>
          <p:nvPr/>
        </p:nvSpPr>
        <p:spPr>
          <a:xfrm>
            <a:off x="3293221" y="20490"/>
            <a:ext cx="211262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Общая концепция </a:t>
            </a:r>
            <a:endParaRPr lang="en-US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44" name="TextBox 6">
            <a:extLst>
              <a:ext uri="{FF2B5EF4-FFF2-40B4-BE49-F238E27FC236}">
                <a16:creationId xmlns:a16="http://schemas.microsoft.com/office/drawing/2014/main" id="{4CB8EE24-5382-C3A4-C185-02C1967AF06A}"/>
              </a:ext>
            </a:extLst>
          </p:cNvPr>
          <p:cNvSpPr txBox="1"/>
          <p:nvPr/>
        </p:nvSpPr>
        <p:spPr>
          <a:xfrm>
            <a:off x="9472319" y="37854"/>
            <a:ext cx="1248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Команда 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F2AC63-DD60-962D-A55D-370A8F982549}"/>
              </a:ext>
            </a:extLst>
          </p:cNvPr>
          <p:cNvSpPr txBox="1"/>
          <p:nvPr/>
        </p:nvSpPr>
        <p:spPr>
          <a:xfrm>
            <a:off x="4870486" y="38064"/>
            <a:ext cx="197116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Описание 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MVP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cxnSp>
        <p:nvCxnSpPr>
          <p:cNvPr id="49" name="Прямая соединительная линия 5">
            <a:extLst>
              <a:ext uri="{FF2B5EF4-FFF2-40B4-BE49-F238E27FC236}">
                <a16:creationId xmlns:a16="http://schemas.microsoft.com/office/drawing/2014/main" id="{C8FD3B6F-0767-B4BE-B694-51D9C4CD5AD7}"/>
              </a:ext>
            </a:extLst>
          </p:cNvPr>
          <p:cNvCxnSpPr/>
          <p:nvPr/>
        </p:nvCxnSpPr>
        <p:spPr>
          <a:xfrm>
            <a:off x="0" y="773966"/>
            <a:ext cx="12192000" cy="0"/>
          </a:xfrm>
          <a:prstGeom prst="line">
            <a:avLst/>
          </a:prstGeom>
          <a:ln w="28575">
            <a:solidFill>
              <a:srgbClr val="B70E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5" descr="A red and black logo&#10;&#10;Description automatically generated">
            <a:extLst>
              <a:ext uri="{FF2B5EF4-FFF2-40B4-BE49-F238E27FC236}">
                <a16:creationId xmlns:a16="http://schemas.microsoft.com/office/drawing/2014/main" id="{2AA53C2C-83B4-4589-DFFE-2EF4F476759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330" y="23083"/>
            <a:ext cx="727821" cy="333788"/>
          </a:xfrm>
          <a:prstGeom prst="rect">
            <a:avLst/>
          </a:prstGeom>
        </p:spPr>
      </p:pic>
      <p:sp>
        <p:nvSpPr>
          <p:cNvPr id="51" name="TextBox 3">
            <a:extLst>
              <a:ext uri="{FF2B5EF4-FFF2-40B4-BE49-F238E27FC236}">
                <a16:creationId xmlns:a16="http://schemas.microsoft.com/office/drawing/2014/main" id="{5280FA10-4346-78B9-3A4B-6D1D9A19FF1E}"/>
              </a:ext>
            </a:extLst>
          </p:cNvPr>
          <p:cNvSpPr txBox="1"/>
          <p:nvPr/>
        </p:nvSpPr>
        <p:spPr>
          <a:xfrm>
            <a:off x="6305581" y="41283"/>
            <a:ext cx="190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План развития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52" name="TextBox 16">
            <a:extLst>
              <a:ext uri="{FF2B5EF4-FFF2-40B4-BE49-F238E27FC236}">
                <a16:creationId xmlns:a16="http://schemas.microsoft.com/office/drawing/2014/main" id="{2710EBDA-3181-3948-C633-1E84EC869C5A}"/>
              </a:ext>
            </a:extLst>
          </p:cNvPr>
          <p:cNvSpPr txBox="1"/>
          <p:nvPr/>
        </p:nvSpPr>
        <p:spPr>
          <a:xfrm>
            <a:off x="10383638" y="36523"/>
            <a:ext cx="1746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Приложение 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cxnSp>
        <p:nvCxnSpPr>
          <p:cNvPr id="53" name="Straight Connector 10">
            <a:extLst>
              <a:ext uri="{FF2B5EF4-FFF2-40B4-BE49-F238E27FC236}">
                <a16:creationId xmlns:a16="http://schemas.microsoft.com/office/drawing/2014/main" id="{B9B3DA90-6181-DFA8-4116-EEFB740FABCC}"/>
              </a:ext>
            </a:extLst>
          </p:cNvPr>
          <p:cNvCxnSpPr>
            <a:cxnSpLocks/>
          </p:cNvCxnSpPr>
          <p:nvPr/>
        </p:nvCxnSpPr>
        <p:spPr>
          <a:xfrm>
            <a:off x="0" y="421800"/>
            <a:ext cx="1670080" cy="0"/>
          </a:xfrm>
          <a:prstGeom prst="line">
            <a:avLst/>
          </a:prstGeom>
          <a:ln w="28575">
            <a:solidFill>
              <a:srgbClr val="0744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16" descr="A red location pin with a black circle&#10;&#10;Description automatically generated">
            <a:extLst>
              <a:ext uri="{FF2B5EF4-FFF2-40B4-BE49-F238E27FC236}">
                <a16:creationId xmlns:a16="http://schemas.microsoft.com/office/drawing/2014/main" id="{601F8D9D-DFF2-6F45-C50B-F597A84EC62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29945" y="293146"/>
            <a:ext cx="254186" cy="254186"/>
          </a:xfrm>
          <a:prstGeom prst="rect">
            <a:avLst/>
          </a:prstGeom>
        </p:spPr>
      </p:pic>
      <p:cxnSp>
        <p:nvCxnSpPr>
          <p:cNvPr id="59" name="Straight Connector 18">
            <a:extLst>
              <a:ext uri="{FF2B5EF4-FFF2-40B4-BE49-F238E27FC236}">
                <a16:creationId xmlns:a16="http://schemas.microsoft.com/office/drawing/2014/main" id="{CA511FE2-CE2B-731B-BFBA-3EE597C4DDCF}"/>
              </a:ext>
            </a:extLst>
          </p:cNvPr>
          <p:cNvCxnSpPr>
            <a:cxnSpLocks/>
          </p:cNvCxnSpPr>
          <p:nvPr/>
        </p:nvCxnSpPr>
        <p:spPr>
          <a:xfrm flipV="1">
            <a:off x="1823730" y="420468"/>
            <a:ext cx="10373558" cy="133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3B85C00C-68C0-1CD1-240C-A3F748E5F8F2}"/>
              </a:ext>
            </a:extLst>
          </p:cNvPr>
          <p:cNvSpPr txBox="1"/>
          <p:nvPr/>
        </p:nvSpPr>
        <p:spPr>
          <a:xfrm>
            <a:off x="-85051" y="444071"/>
            <a:ext cx="12362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b="1" dirty="0"/>
              <a:t>Внедрение </a:t>
            </a:r>
            <a:r>
              <a:rPr lang="en-US" sz="1400" b="1" dirty="0"/>
              <a:t>AI</a:t>
            </a:r>
            <a:r>
              <a:rPr lang="ru-RU" sz="1400" b="1" dirty="0"/>
              <a:t> для распределения сотрудников по командам в ОАО «РЖД» снизит нагрузку на </a:t>
            </a:r>
            <a:r>
              <a:rPr lang="en-US" sz="1400" b="1" dirty="0"/>
              <a:t>HR </a:t>
            </a:r>
            <a:r>
              <a:rPr lang="ru-RU" sz="1400" b="1" dirty="0"/>
              <a:t>и улучшит качество создания команд</a:t>
            </a:r>
            <a:r>
              <a:rPr lang="en-US" sz="1400" b="1" dirty="0"/>
              <a:t> </a:t>
            </a:r>
            <a:endParaRPr lang="en-RU" sz="1400" b="1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DA4C353-CD5A-6E8D-B8FE-53EBB20F407E}"/>
              </a:ext>
            </a:extLst>
          </p:cNvPr>
          <p:cNvSpPr/>
          <p:nvPr/>
        </p:nvSpPr>
        <p:spPr>
          <a:xfrm>
            <a:off x="11204396" y="5881783"/>
            <a:ext cx="880257" cy="251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822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17">
            <a:extLst>
              <a:ext uri="{FF2B5EF4-FFF2-40B4-BE49-F238E27FC236}">
                <a16:creationId xmlns:a16="http://schemas.microsoft.com/office/drawing/2014/main" id="{0DE2D4CE-DF8A-5598-773C-DC7DD373C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529733"/>
            <a:ext cx="2743200" cy="365125"/>
          </a:xfrm>
        </p:spPr>
        <p:txBody>
          <a:bodyPr/>
          <a:lstStyle/>
          <a:p>
            <a:fld id="{2AB48AD9-C300-D240-9EC2-9B440075D4CA}" type="slidenum">
              <a:rPr lang="ru-RU" smtClean="0"/>
              <a:t>20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3D626-7793-D9FC-94DB-6ED0C106F989}"/>
              </a:ext>
            </a:extLst>
          </p:cNvPr>
          <p:cNvSpPr txBox="1"/>
          <p:nvPr/>
        </p:nvSpPr>
        <p:spPr>
          <a:xfrm>
            <a:off x="2008883" y="23800"/>
            <a:ext cx="161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Анализ рынка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C59B9-903D-FF8D-8F8B-53F16C0E5638}"/>
              </a:ext>
            </a:extLst>
          </p:cNvPr>
          <p:cNvSpPr txBox="1"/>
          <p:nvPr/>
        </p:nvSpPr>
        <p:spPr>
          <a:xfrm>
            <a:off x="1207054" y="22222"/>
            <a:ext cx="105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Резюме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2C500A8-17E5-87AD-F28A-AA5201C33972}"/>
              </a:ext>
            </a:extLst>
          </p:cNvPr>
          <p:cNvSpPr txBox="1"/>
          <p:nvPr/>
        </p:nvSpPr>
        <p:spPr>
          <a:xfrm>
            <a:off x="7785399" y="46345"/>
            <a:ext cx="1991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Финансы и риски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FA985498-CC16-48FF-4D53-69CB7656DF9B}"/>
              </a:ext>
            </a:extLst>
          </p:cNvPr>
          <p:cNvSpPr txBox="1"/>
          <p:nvPr/>
        </p:nvSpPr>
        <p:spPr>
          <a:xfrm>
            <a:off x="3293221" y="20490"/>
            <a:ext cx="211262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Общая концепция </a:t>
            </a:r>
            <a:endParaRPr lang="en-US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20F67611-8F61-6AB4-3DE9-E737F137071E}"/>
              </a:ext>
            </a:extLst>
          </p:cNvPr>
          <p:cNvSpPr txBox="1"/>
          <p:nvPr/>
        </p:nvSpPr>
        <p:spPr>
          <a:xfrm>
            <a:off x="9472319" y="37854"/>
            <a:ext cx="1248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Команда 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E360294D-A7D7-8A49-8628-A136738986C6}"/>
              </a:ext>
            </a:extLst>
          </p:cNvPr>
          <p:cNvCxnSpPr>
            <a:cxnSpLocks/>
          </p:cNvCxnSpPr>
          <p:nvPr/>
        </p:nvCxnSpPr>
        <p:spPr>
          <a:xfrm>
            <a:off x="0" y="421800"/>
            <a:ext cx="11213210" cy="0"/>
          </a:xfrm>
          <a:prstGeom prst="line">
            <a:avLst/>
          </a:prstGeom>
          <a:ln w="28575">
            <a:solidFill>
              <a:srgbClr val="0744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3965E2-EB12-3B22-FB16-A7476F749ED5}"/>
              </a:ext>
            </a:extLst>
          </p:cNvPr>
          <p:cNvSpPr txBox="1"/>
          <p:nvPr/>
        </p:nvSpPr>
        <p:spPr>
          <a:xfrm>
            <a:off x="4870486" y="38064"/>
            <a:ext cx="197116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Описание 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MVP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18" name="Picture 45" descr="A red and black logo&#10;&#10;Description automatically generated">
            <a:extLst>
              <a:ext uri="{FF2B5EF4-FFF2-40B4-BE49-F238E27FC236}">
                <a16:creationId xmlns:a16="http://schemas.microsoft.com/office/drawing/2014/main" id="{76E319AA-FB00-FECF-856D-E8F7F37D0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0" y="23083"/>
            <a:ext cx="727821" cy="333788"/>
          </a:xfrm>
          <a:prstGeom prst="rect">
            <a:avLst/>
          </a:prstGeom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6622D9B1-EB52-CC1C-6F1D-20CD1309EBB4}"/>
              </a:ext>
            </a:extLst>
          </p:cNvPr>
          <p:cNvSpPr txBox="1"/>
          <p:nvPr/>
        </p:nvSpPr>
        <p:spPr>
          <a:xfrm>
            <a:off x="6305581" y="41283"/>
            <a:ext cx="190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План развития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80508D8D-363B-DE47-B17D-2A21F3A612FE}"/>
              </a:ext>
            </a:extLst>
          </p:cNvPr>
          <p:cNvSpPr txBox="1"/>
          <p:nvPr/>
        </p:nvSpPr>
        <p:spPr>
          <a:xfrm>
            <a:off x="10383638" y="36523"/>
            <a:ext cx="1746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rgbClr val="C00000"/>
                </a:solidFill>
                <a:latin typeface="Ubuntu" panose="020B0504030602030204" pitchFamily="34" charset="0"/>
              </a:rPr>
              <a:t>Приложение </a:t>
            </a:r>
            <a:endParaRPr lang="en-RU" sz="1400">
              <a:solidFill>
                <a:srgbClr val="C00000"/>
              </a:solidFill>
              <a:latin typeface="Ubuntu" panose="020B0504030602030204" pitchFamily="34" charset="0"/>
            </a:endParaRPr>
          </a:p>
        </p:txBody>
      </p:sp>
      <p:pic>
        <p:nvPicPr>
          <p:cNvPr id="21" name="Picture 16" descr="A red location pin with a black circle&#10;&#10;Description automatically generated">
            <a:extLst>
              <a:ext uri="{FF2B5EF4-FFF2-40B4-BE49-F238E27FC236}">
                <a16:creationId xmlns:a16="http://schemas.microsoft.com/office/drawing/2014/main" id="{46A6B302-A274-BEE6-5C9A-FA6B8838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7142" y="328267"/>
            <a:ext cx="254186" cy="254186"/>
          </a:xfrm>
          <a:prstGeom prst="rect">
            <a:avLst/>
          </a:prstGeom>
        </p:spPr>
      </p:pic>
      <p:cxnSp>
        <p:nvCxnSpPr>
          <p:cNvPr id="22" name="Straight Connector 18">
            <a:extLst>
              <a:ext uri="{FF2B5EF4-FFF2-40B4-BE49-F238E27FC236}">
                <a16:creationId xmlns:a16="http://schemas.microsoft.com/office/drawing/2014/main" id="{D89A62DD-2104-87E9-C5A3-A1F5BD0C02B9}"/>
              </a:ext>
            </a:extLst>
          </p:cNvPr>
          <p:cNvCxnSpPr>
            <a:cxnSpLocks/>
          </p:cNvCxnSpPr>
          <p:nvPr/>
        </p:nvCxnSpPr>
        <p:spPr>
          <a:xfrm>
            <a:off x="11358993" y="421800"/>
            <a:ext cx="83300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0F55A92-3616-B125-A17F-82CE0180D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679928"/>
              </p:ext>
            </p:extLst>
          </p:nvPr>
        </p:nvGraphicFramePr>
        <p:xfrm>
          <a:off x="62329" y="934621"/>
          <a:ext cx="12067341" cy="5675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380">
                  <a:extLst>
                    <a:ext uri="{9D8B030D-6E8A-4147-A177-3AD203B41FA5}">
                      <a16:colId xmlns:a16="http://schemas.microsoft.com/office/drawing/2014/main" val="3266758838"/>
                    </a:ext>
                  </a:extLst>
                </a:gridCol>
                <a:gridCol w="4779818">
                  <a:extLst>
                    <a:ext uri="{9D8B030D-6E8A-4147-A177-3AD203B41FA5}">
                      <a16:colId xmlns:a16="http://schemas.microsoft.com/office/drawing/2014/main" val="1692167591"/>
                    </a:ext>
                  </a:extLst>
                </a:gridCol>
                <a:gridCol w="1967346">
                  <a:extLst>
                    <a:ext uri="{9D8B030D-6E8A-4147-A177-3AD203B41FA5}">
                      <a16:colId xmlns:a16="http://schemas.microsoft.com/office/drawing/2014/main" val="1806952760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1180876152"/>
                    </a:ext>
                  </a:extLst>
                </a:gridCol>
                <a:gridCol w="2098979">
                  <a:extLst>
                    <a:ext uri="{9D8B030D-6E8A-4147-A177-3AD203B41FA5}">
                      <a16:colId xmlns:a16="http://schemas.microsoft.com/office/drawing/2014/main" val="3104512399"/>
                    </a:ext>
                  </a:extLst>
                </a:gridCol>
              </a:tblGrid>
              <a:tr h="706672"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Метрика</a:t>
                      </a:r>
                      <a:endParaRPr lang="en-R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Основные формулы</a:t>
                      </a:r>
                      <a:endParaRPr lang="en-R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Показатель 1</a:t>
                      </a:r>
                      <a:endParaRPr lang="en-R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Показатель2</a:t>
                      </a:r>
                      <a:endParaRPr lang="en-R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Показатель 3</a:t>
                      </a:r>
                      <a:endParaRPr lang="en-R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486025"/>
                  </a:ext>
                </a:extLst>
              </a:tr>
              <a:tr h="22798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>
                          <a:solidFill>
                            <a:schemeClr val="tx1"/>
                          </a:solidFill>
                        </a:rPr>
                        <a:t>Степень внедрения ИИ</a:t>
                      </a:r>
                      <a:endParaRPr lang="en-RU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Общее количество процессов в </a:t>
                      </a:r>
                      <a:r>
                        <a:rPr lang="en-US" sz="1200" dirty="0"/>
                        <a:t>HR </a:t>
                      </a:r>
                      <a:r>
                        <a:rPr lang="ru-RU" sz="1200" dirty="0"/>
                        <a:t>направлении /  Количество процессов с внедренным </a:t>
                      </a:r>
                      <a:r>
                        <a:rPr lang="en-US" sz="1200" dirty="0"/>
                        <a:t>AI</a:t>
                      </a:r>
                      <a:endParaRPr lang="en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i="0" dirty="0">
                        <a:solidFill>
                          <a:schemeClr val="tx1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i="0" dirty="0">
                        <a:solidFill>
                          <a:schemeClr val="tx1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156606"/>
                  </a:ext>
                </a:extLst>
              </a:tr>
              <a:tr h="26889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>
                          <a:solidFill>
                            <a:schemeClr val="tx1"/>
                          </a:solidFill>
                        </a:rPr>
                        <a:t>Потенциальная отдача</a:t>
                      </a:r>
                      <a:endParaRPr lang="en-RU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Нормируется относительно этого показателя в остальных сферах(Общая выгода от внедренных </a:t>
                      </a:r>
                      <a:r>
                        <a:rPr lang="en-US" sz="1200" dirty="0"/>
                        <a:t>AI</a:t>
                      </a:r>
                      <a:r>
                        <a:rPr lang="ru-RU" sz="1200" dirty="0"/>
                        <a:t>/ Количество внедренных </a:t>
                      </a:r>
                      <a:r>
                        <a:rPr lang="en-US" sz="1200" dirty="0"/>
                        <a:t>AI </a:t>
                      </a:r>
                      <a:r>
                        <a:rPr lang="ru-RU" sz="1200" dirty="0"/>
                        <a:t>в направление)</a:t>
                      </a:r>
                      <a:endParaRPr lang="en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i="0" dirty="0">
                        <a:solidFill>
                          <a:schemeClr val="tx1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i="0" dirty="0">
                        <a:solidFill>
                          <a:schemeClr val="tx1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668505"/>
                  </a:ext>
                </a:extLst>
              </a:tr>
            </a:tbl>
          </a:graphicData>
        </a:graphic>
      </p:graphicFrame>
      <p:cxnSp>
        <p:nvCxnSpPr>
          <p:cNvPr id="23" name="Прямая соединительная линия 5">
            <a:extLst>
              <a:ext uri="{FF2B5EF4-FFF2-40B4-BE49-F238E27FC236}">
                <a16:creationId xmlns:a16="http://schemas.microsoft.com/office/drawing/2014/main" id="{595FC31E-573E-100A-F3E9-39B2BC3DAA20}"/>
              </a:ext>
            </a:extLst>
          </p:cNvPr>
          <p:cNvCxnSpPr/>
          <p:nvPr/>
        </p:nvCxnSpPr>
        <p:spPr>
          <a:xfrm>
            <a:off x="0" y="773966"/>
            <a:ext cx="12192000" cy="0"/>
          </a:xfrm>
          <a:prstGeom prst="line">
            <a:avLst/>
          </a:prstGeom>
          <a:ln w="28575">
            <a:solidFill>
              <a:srgbClr val="B70E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C43B486-60A5-3893-00D3-D13D57782021}"/>
              </a:ext>
            </a:extLst>
          </p:cNvPr>
          <p:cNvSpPr txBox="1"/>
          <p:nvPr/>
        </p:nvSpPr>
        <p:spPr>
          <a:xfrm>
            <a:off x="-2" y="442593"/>
            <a:ext cx="12192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/>
              <a:t>Формулы для метрик сравнения </a:t>
            </a:r>
            <a:r>
              <a:rPr lang="ru-RU" sz="1400" b="1" err="1"/>
              <a:t>H</a:t>
            </a:r>
            <a:r>
              <a:rPr lang="en-US" sz="1400" b="1"/>
              <a:t>R-</a:t>
            </a:r>
            <a:r>
              <a:rPr lang="en-US" sz="1400" b="1" err="1"/>
              <a:t>п</a:t>
            </a:r>
            <a:r>
              <a:rPr lang="ru-RU" sz="1400" b="1" err="1"/>
              <a:t>роцессов</a:t>
            </a:r>
            <a:r>
              <a:rPr lang="ru-RU" sz="1400" b="1"/>
              <a:t> на слайде «Анализ рынка»</a:t>
            </a:r>
            <a:endParaRPr lang="en-RU" sz="1400" b="1"/>
          </a:p>
        </p:txBody>
      </p:sp>
    </p:spTree>
    <p:extLst>
      <p:ext uri="{BB962C8B-B14F-4D97-AF65-F5344CB8AC3E}">
        <p14:creationId xmlns:p14="http://schemas.microsoft.com/office/powerpoint/2010/main" val="2485135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48AC5276-0ACD-047C-E37F-82E245F51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657227"/>
              </p:ext>
            </p:extLst>
          </p:nvPr>
        </p:nvGraphicFramePr>
        <p:xfrm>
          <a:off x="167066" y="1492929"/>
          <a:ext cx="11857867" cy="4399152"/>
        </p:xfrm>
        <a:graphic>
          <a:graphicData uri="http://schemas.openxmlformats.org/drawingml/2006/table">
            <a:tbl>
              <a:tblPr/>
              <a:tblGrid>
                <a:gridCol w="1393759">
                  <a:extLst>
                    <a:ext uri="{9D8B030D-6E8A-4147-A177-3AD203B41FA5}">
                      <a16:colId xmlns:a16="http://schemas.microsoft.com/office/drawing/2014/main" val="1859994971"/>
                    </a:ext>
                  </a:extLst>
                </a:gridCol>
                <a:gridCol w="262148">
                  <a:extLst>
                    <a:ext uri="{9D8B030D-6E8A-4147-A177-3AD203B41FA5}">
                      <a16:colId xmlns:a16="http://schemas.microsoft.com/office/drawing/2014/main" val="3714126213"/>
                    </a:ext>
                  </a:extLst>
                </a:gridCol>
                <a:gridCol w="375748">
                  <a:extLst>
                    <a:ext uri="{9D8B030D-6E8A-4147-A177-3AD203B41FA5}">
                      <a16:colId xmlns:a16="http://schemas.microsoft.com/office/drawing/2014/main" val="136983010"/>
                    </a:ext>
                  </a:extLst>
                </a:gridCol>
                <a:gridCol w="170398">
                  <a:extLst>
                    <a:ext uri="{9D8B030D-6E8A-4147-A177-3AD203B41FA5}">
                      <a16:colId xmlns:a16="http://schemas.microsoft.com/office/drawing/2014/main" val="107005031"/>
                    </a:ext>
                  </a:extLst>
                </a:gridCol>
                <a:gridCol w="524299">
                  <a:extLst>
                    <a:ext uri="{9D8B030D-6E8A-4147-A177-3AD203B41FA5}">
                      <a16:colId xmlns:a16="http://schemas.microsoft.com/office/drawing/2014/main" val="120695738"/>
                    </a:ext>
                  </a:extLst>
                </a:gridCol>
                <a:gridCol w="235936">
                  <a:extLst>
                    <a:ext uri="{9D8B030D-6E8A-4147-A177-3AD203B41FA5}">
                      <a16:colId xmlns:a16="http://schemas.microsoft.com/office/drawing/2014/main" val="3907982885"/>
                    </a:ext>
                  </a:extLst>
                </a:gridCol>
                <a:gridCol w="166029">
                  <a:extLst>
                    <a:ext uri="{9D8B030D-6E8A-4147-A177-3AD203B41FA5}">
                      <a16:colId xmlns:a16="http://schemas.microsoft.com/office/drawing/2014/main" val="2574533623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3298952848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364441684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3181954903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1180645279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1959091813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3775710200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3772761387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747993679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636503332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959764260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3056060874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47233231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910603594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2961908634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1677501353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1057215596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889735890"/>
                    </a:ext>
                  </a:extLst>
                </a:gridCol>
                <a:gridCol w="484975">
                  <a:extLst>
                    <a:ext uri="{9D8B030D-6E8A-4147-A177-3AD203B41FA5}">
                      <a16:colId xmlns:a16="http://schemas.microsoft.com/office/drawing/2014/main" val="3846891450"/>
                    </a:ext>
                  </a:extLst>
                </a:gridCol>
              </a:tblGrid>
              <a:tr h="217567">
                <a:tc>
                  <a:txBody>
                    <a:bodyPr/>
                    <a:lstStyle/>
                    <a:p>
                      <a:pPr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Начало периода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Точка отсчета 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01-янв.-2025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01-февр.-2025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01-мар.-2025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01-апр.-2025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01-мая-2025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01-июн.-2025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01-июл.-2025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01-авг.-2025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01-сент.-2025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01-окт.-2025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01-нояб.-2025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01-дек.-2025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01-янв.-2026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01-февр.-2026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01-мар.-2026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01-апр.-2026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01-мая-2026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01-июн.-2026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079311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Конец периода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12/31/2024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31-янв.-2025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28-февр.-2025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31-мар.-2025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30-апр.-2025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31-мая-2025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30-июн.-2025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31-июл.-2025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31-авг.-2025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30-сент.-2025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31-окт.-2025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30-нояб.-2025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31-дек.-2025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31-янв.-2026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28-февр.-2026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31-мар.-2026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30-апр.-2026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31-мая-2026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30-июн.-2026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642797"/>
                  </a:ext>
                </a:extLst>
              </a:tr>
              <a:tr h="72522">
                <a:tc>
                  <a:txBody>
                    <a:bodyPr/>
                    <a:lstStyle/>
                    <a:p>
                      <a:pPr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Год 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2025 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2025 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2025 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2025 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2025 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2025 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2025 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2025 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2025 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2025 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2025 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2025 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2026 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2026 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2026 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2026 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2026 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2026 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878829"/>
                  </a:ext>
                </a:extLst>
              </a:tr>
              <a:tr h="72522"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01849"/>
                  </a:ext>
                </a:extLst>
              </a:tr>
              <a:tr h="72522"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Номер периода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5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10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11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15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16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17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18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709135"/>
                  </a:ext>
                </a:extLst>
              </a:tr>
              <a:tr h="72522"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Вес периода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8,5%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7,7%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8,5%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8,2%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8,5%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8,2%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8,5%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8,5%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8,2%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8,5%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8,2%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8,5%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8,5%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7,7%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8,5%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8,2%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8,5%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8,2%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180499"/>
                  </a:ext>
                </a:extLst>
              </a:tr>
              <a:tr h="72522"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583665"/>
                  </a:ext>
                </a:extLst>
              </a:tr>
              <a:tr h="72522"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375673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Отчет о прибылях и убытках компании РЖД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02B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07042"/>
                  </a:ext>
                </a:extLst>
              </a:tr>
              <a:tr h="72522"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02B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23546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Выручка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руб.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2 528 501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214 749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193 967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214 749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207 822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214 749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207 822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214 749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214 749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207 822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214 749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207 822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214 749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214 749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193 967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214 749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207 822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214 749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207 822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34882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Операционные расходы за з/п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руб.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549 548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46 674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42 157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46 674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45 168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46 674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45 168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46 674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46 674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45 168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46 674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45 168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46 674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46 674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42 157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46 674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45 168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46 674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45 168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007815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Операционные расходы на рекрутинг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руб.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181 351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15 402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13 912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15 402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14 906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15 402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14 906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15 402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15 402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14 906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15 402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14 906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15 402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15 402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13 912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15 402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14 906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15 402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14 906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035797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Общие операционные расходы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руб.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2 441 358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207 348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187 282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207 348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200 660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207 348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200 660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207 348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207 348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200 660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207 348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200 660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207 348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207 348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187 282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207 348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200 660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207 348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200 660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86975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Операционная прибыль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руб.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81 505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6 922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6 252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6 922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6 699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6 922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6 699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6 922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6 922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6 699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6 922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6 699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6 922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6 922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6 252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6 922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6 699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6 922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6 699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796199"/>
                  </a:ext>
                </a:extLst>
              </a:tr>
              <a:tr h="72522"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Налог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руб.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30 833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2 365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2 534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2 534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2 534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2 534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2 365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2 534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2 534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6047582"/>
                  </a:ext>
                </a:extLst>
              </a:tr>
              <a:tr h="72522">
                <a:tc>
                  <a:txBody>
                    <a:bodyPr/>
                    <a:lstStyle/>
                    <a:p>
                      <a:pPr rtl="0" fontAlgn="b"/>
                      <a:r>
                        <a:rPr lang="ru-RU" sz="500" b="1">
                          <a:effectLst/>
                          <a:latin typeface="Ubuntu" panose="020B0504030602030204" pitchFamily="34" charset="0"/>
                        </a:rPr>
                        <a:t>Чистая прибыль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4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4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 b="1">
                          <a:effectLst/>
                          <a:latin typeface="Ubuntu" panose="020B0504030602030204" pitchFamily="34" charset="0"/>
                        </a:rPr>
                        <a:t>руб.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4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4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 b="1">
                          <a:effectLst/>
                          <a:latin typeface="Ubuntu" panose="020B0504030602030204" pitchFamily="34" charset="0"/>
                        </a:rPr>
                        <a:t>50 672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4B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51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5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4 304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3 887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4 304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4 165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4 304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4 165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4 304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4 304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4 165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4 304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4 165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4 304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4 304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3 887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4 304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4 165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4 304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4 165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6923431"/>
                  </a:ext>
                </a:extLst>
              </a:tr>
              <a:tr h="72522"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4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4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4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04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4B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2051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55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60533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Новый прогноз прибыли и убытков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0B6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602787"/>
                  </a:ext>
                </a:extLst>
              </a:tr>
              <a:tr h="72522"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0B6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37911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Выручка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руб.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2 654 926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225 487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203 666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225 487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218 213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225 487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218 213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225 487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225 487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218 213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225 487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218 213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225 487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225 487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203 666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225 487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218 213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225 487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218 213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10912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Коэффициент изменения выручки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5%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08369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Операционные расходы за з/п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руб.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467 116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39 673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35 834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39 673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38 393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39 673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38 393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39 673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39 673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38 393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39 673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38 393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39 673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39 673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35 834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39 673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38 393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39 673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38 393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079703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Коэффициент изменения расходов на з/п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15%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160744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Операционные расходы на рекрутинг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руб.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168 656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14 324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12 938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14 324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13 862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14 324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13 862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14 324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14 324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13 862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14 324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13 862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14 324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14 324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12 938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14 324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13 862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14 324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13 862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66538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Коэффициент изменения рекрутинговых расходов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7%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9203025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Операционные расходы на эксплуатацию ИИ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руб.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215 000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18 260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16 493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18 260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17 671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18 260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17 671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18 260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18 260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17 671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18 260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17 671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18 260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18 260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16 493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18 260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17 671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18 260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17 671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331243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Общие операционные расходы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руб.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2 561 231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217 529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196 478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217 529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210 512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217 529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210 512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217 529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217 529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210 512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217 529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210 512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217 529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217 529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196 478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217 529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210 512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217 529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210 512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40103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Операционная прибыль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руб.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88 057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7 479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6 755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7 479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7 238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7 479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7 238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7 479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7 479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7 238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7 479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7 238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7 479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7 479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6 755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7 479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7 238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7 479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7 238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9566174"/>
                  </a:ext>
                </a:extLst>
              </a:tr>
              <a:tr h="72522"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Налог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руб.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30 833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2 365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2 534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2 534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2 534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2 534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2 365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2 534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2 534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3149080"/>
                  </a:ext>
                </a:extLst>
              </a:tr>
              <a:tr h="72522">
                <a:tc>
                  <a:txBody>
                    <a:bodyPr/>
                    <a:lstStyle/>
                    <a:p>
                      <a:pPr rtl="0" fontAlgn="b"/>
                      <a:r>
                        <a:rPr lang="ru-RU" sz="500" b="1">
                          <a:effectLst/>
                          <a:latin typeface="Ubuntu" panose="020B0504030602030204" pitchFamily="34" charset="0"/>
                        </a:rPr>
                        <a:t>Чистая прибыль</a:t>
                      </a: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8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14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 b="1">
                          <a:effectLst/>
                          <a:latin typeface="Ubuntu" panose="020B0504030602030204" pitchFamily="34" charset="0"/>
                        </a:rPr>
                        <a:t>руб.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86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93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 b="1">
                          <a:effectLst/>
                          <a:latin typeface="Ubuntu" panose="020B0504030602030204" pitchFamily="34" charset="0"/>
                        </a:rPr>
                        <a:t>57 224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A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AD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036" marR="5036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4 860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4 390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4 860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4 703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4 860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4 703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4 860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4 860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4 703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4 860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4 703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4 860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4 860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4 390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4 860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4 703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4 860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4 703</a:t>
                      </a:r>
                    </a:p>
                  </a:txBody>
                  <a:tcPr marL="5036" marR="503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702305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F8CD54B-C079-15E0-5678-0DB536A83B55}"/>
              </a:ext>
            </a:extLst>
          </p:cNvPr>
          <p:cNvSpPr txBox="1"/>
          <p:nvPr/>
        </p:nvSpPr>
        <p:spPr>
          <a:xfrm>
            <a:off x="167066" y="1044093"/>
            <a:ext cx="31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/>
              <a:t>Данные приведены в млн </a:t>
            </a:r>
            <a:r>
              <a:rPr lang="ru-RU" err="1"/>
              <a:t>руб</a:t>
            </a:r>
            <a:endParaRPr lang="ru-R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DC59EB-34FC-5972-DFDC-1E63A4860525}"/>
              </a:ext>
            </a:extLst>
          </p:cNvPr>
          <p:cNvSpPr txBox="1"/>
          <p:nvPr/>
        </p:nvSpPr>
        <p:spPr>
          <a:xfrm>
            <a:off x="2008883" y="23800"/>
            <a:ext cx="161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Анализ рынка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83CFF4-772D-5EB1-1071-0C2459140D6E}"/>
              </a:ext>
            </a:extLst>
          </p:cNvPr>
          <p:cNvSpPr txBox="1"/>
          <p:nvPr/>
        </p:nvSpPr>
        <p:spPr>
          <a:xfrm>
            <a:off x="1207054" y="22222"/>
            <a:ext cx="105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Резюме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46" name="TextBox 4">
            <a:extLst>
              <a:ext uri="{FF2B5EF4-FFF2-40B4-BE49-F238E27FC236}">
                <a16:creationId xmlns:a16="http://schemas.microsoft.com/office/drawing/2014/main" id="{3BB5BC2A-35E1-3872-6EC1-00019BD049A4}"/>
              </a:ext>
            </a:extLst>
          </p:cNvPr>
          <p:cNvSpPr txBox="1"/>
          <p:nvPr/>
        </p:nvSpPr>
        <p:spPr>
          <a:xfrm>
            <a:off x="7785399" y="46345"/>
            <a:ext cx="1991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Финансы и риски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47" name="TextBox 5">
            <a:extLst>
              <a:ext uri="{FF2B5EF4-FFF2-40B4-BE49-F238E27FC236}">
                <a16:creationId xmlns:a16="http://schemas.microsoft.com/office/drawing/2014/main" id="{6CB56D68-547B-B682-0274-54164D11F035}"/>
              </a:ext>
            </a:extLst>
          </p:cNvPr>
          <p:cNvSpPr txBox="1"/>
          <p:nvPr/>
        </p:nvSpPr>
        <p:spPr>
          <a:xfrm>
            <a:off x="3293221" y="20490"/>
            <a:ext cx="211262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Общая концепция </a:t>
            </a:r>
            <a:endParaRPr lang="en-US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48" name="TextBox 6">
            <a:extLst>
              <a:ext uri="{FF2B5EF4-FFF2-40B4-BE49-F238E27FC236}">
                <a16:creationId xmlns:a16="http://schemas.microsoft.com/office/drawing/2014/main" id="{6A0C1384-7C08-1E83-A7A3-72896156021E}"/>
              </a:ext>
            </a:extLst>
          </p:cNvPr>
          <p:cNvSpPr txBox="1"/>
          <p:nvPr/>
        </p:nvSpPr>
        <p:spPr>
          <a:xfrm>
            <a:off x="9472319" y="37854"/>
            <a:ext cx="1248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Команда 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cxnSp>
        <p:nvCxnSpPr>
          <p:cNvPr id="49" name="Straight Connector 10">
            <a:extLst>
              <a:ext uri="{FF2B5EF4-FFF2-40B4-BE49-F238E27FC236}">
                <a16:creationId xmlns:a16="http://schemas.microsoft.com/office/drawing/2014/main" id="{9483DEC5-820A-D18C-6FE1-505DFDBB0317}"/>
              </a:ext>
            </a:extLst>
          </p:cNvPr>
          <p:cNvCxnSpPr>
            <a:cxnSpLocks/>
          </p:cNvCxnSpPr>
          <p:nvPr/>
        </p:nvCxnSpPr>
        <p:spPr>
          <a:xfrm>
            <a:off x="0" y="421800"/>
            <a:ext cx="11213210" cy="0"/>
          </a:xfrm>
          <a:prstGeom prst="line">
            <a:avLst/>
          </a:prstGeom>
          <a:ln w="28575">
            <a:solidFill>
              <a:srgbClr val="0744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6602D01-38BA-670A-A62E-8E8DC08FA969}"/>
              </a:ext>
            </a:extLst>
          </p:cNvPr>
          <p:cNvSpPr txBox="1"/>
          <p:nvPr/>
        </p:nvSpPr>
        <p:spPr>
          <a:xfrm>
            <a:off x="4870486" y="38064"/>
            <a:ext cx="197116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Описание 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MVP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58" name="Picture 45" descr="A red and black logo&#10;&#10;Description automatically generated">
            <a:extLst>
              <a:ext uri="{FF2B5EF4-FFF2-40B4-BE49-F238E27FC236}">
                <a16:creationId xmlns:a16="http://schemas.microsoft.com/office/drawing/2014/main" id="{76864CF8-4793-9A49-AD2D-5DBD877BF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0" y="23083"/>
            <a:ext cx="727821" cy="333788"/>
          </a:xfrm>
          <a:prstGeom prst="rect">
            <a:avLst/>
          </a:prstGeom>
        </p:spPr>
      </p:pic>
      <p:sp>
        <p:nvSpPr>
          <p:cNvPr id="66" name="TextBox 3">
            <a:extLst>
              <a:ext uri="{FF2B5EF4-FFF2-40B4-BE49-F238E27FC236}">
                <a16:creationId xmlns:a16="http://schemas.microsoft.com/office/drawing/2014/main" id="{CF1F3674-5444-B08F-1662-64378F53E42F}"/>
              </a:ext>
            </a:extLst>
          </p:cNvPr>
          <p:cNvSpPr txBox="1"/>
          <p:nvPr/>
        </p:nvSpPr>
        <p:spPr>
          <a:xfrm>
            <a:off x="6305581" y="41283"/>
            <a:ext cx="190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План развития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82" name="TextBox 16">
            <a:extLst>
              <a:ext uri="{FF2B5EF4-FFF2-40B4-BE49-F238E27FC236}">
                <a16:creationId xmlns:a16="http://schemas.microsoft.com/office/drawing/2014/main" id="{2FF8606A-20BD-92EF-5529-9B4AC74E9CDF}"/>
              </a:ext>
            </a:extLst>
          </p:cNvPr>
          <p:cNvSpPr txBox="1"/>
          <p:nvPr/>
        </p:nvSpPr>
        <p:spPr>
          <a:xfrm>
            <a:off x="10383638" y="36523"/>
            <a:ext cx="1746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rgbClr val="C00000"/>
                </a:solidFill>
                <a:latin typeface="Ubuntu" panose="020B0504030602030204" pitchFamily="34" charset="0"/>
              </a:rPr>
              <a:t>Приложение </a:t>
            </a:r>
            <a:endParaRPr lang="en-RU" sz="1400">
              <a:solidFill>
                <a:srgbClr val="C00000"/>
              </a:solidFill>
              <a:latin typeface="Ubuntu" panose="020B0504030602030204" pitchFamily="34" charset="0"/>
            </a:endParaRPr>
          </a:p>
        </p:txBody>
      </p:sp>
      <p:pic>
        <p:nvPicPr>
          <p:cNvPr id="95" name="Picture 16" descr="A red location pin with a black circle&#10;&#10;Description automatically generated">
            <a:extLst>
              <a:ext uri="{FF2B5EF4-FFF2-40B4-BE49-F238E27FC236}">
                <a16:creationId xmlns:a16="http://schemas.microsoft.com/office/drawing/2014/main" id="{9E97B568-E9E4-BB1E-1D23-171FE7192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7142" y="328267"/>
            <a:ext cx="254186" cy="254186"/>
          </a:xfrm>
          <a:prstGeom prst="rect">
            <a:avLst/>
          </a:prstGeom>
        </p:spPr>
      </p:pic>
      <p:cxnSp>
        <p:nvCxnSpPr>
          <p:cNvPr id="97" name="Straight Connector 18">
            <a:extLst>
              <a:ext uri="{FF2B5EF4-FFF2-40B4-BE49-F238E27FC236}">
                <a16:creationId xmlns:a16="http://schemas.microsoft.com/office/drawing/2014/main" id="{4BA41B06-93A9-24CF-A771-04E304ACA3A6}"/>
              </a:ext>
            </a:extLst>
          </p:cNvPr>
          <p:cNvCxnSpPr>
            <a:cxnSpLocks/>
          </p:cNvCxnSpPr>
          <p:nvPr/>
        </p:nvCxnSpPr>
        <p:spPr>
          <a:xfrm>
            <a:off x="11358993" y="421800"/>
            <a:ext cx="83300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17">
            <a:extLst>
              <a:ext uri="{FF2B5EF4-FFF2-40B4-BE49-F238E27FC236}">
                <a16:creationId xmlns:a16="http://schemas.microsoft.com/office/drawing/2014/main" id="{DAD14F05-2361-3E99-3D44-3E1B532A3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8761" y="6413556"/>
            <a:ext cx="2743200" cy="365125"/>
          </a:xfrm>
        </p:spPr>
        <p:txBody>
          <a:bodyPr/>
          <a:lstStyle/>
          <a:p>
            <a:fld id="{2AB48AD9-C300-D240-9EC2-9B440075D4CA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926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FF8CD54B-C079-15E0-5678-0DB536A83B55}"/>
              </a:ext>
            </a:extLst>
          </p:cNvPr>
          <p:cNvSpPr txBox="1"/>
          <p:nvPr/>
        </p:nvSpPr>
        <p:spPr>
          <a:xfrm>
            <a:off x="167066" y="1044093"/>
            <a:ext cx="31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/>
              <a:t>Данные приведены в млн </a:t>
            </a:r>
            <a:r>
              <a:rPr lang="ru-RU" err="1"/>
              <a:t>руб</a:t>
            </a:r>
            <a:endParaRPr lang="ru-RU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8120A18D-EC46-3155-8E12-3CFD663A4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82290"/>
              </p:ext>
            </p:extLst>
          </p:nvPr>
        </p:nvGraphicFramePr>
        <p:xfrm>
          <a:off x="167066" y="1462566"/>
          <a:ext cx="8745936" cy="4351341"/>
        </p:xfrm>
        <a:graphic>
          <a:graphicData uri="http://schemas.openxmlformats.org/drawingml/2006/table">
            <a:tbl>
              <a:tblPr/>
              <a:tblGrid>
                <a:gridCol w="571730">
                  <a:extLst>
                    <a:ext uri="{9D8B030D-6E8A-4147-A177-3AD203B41FA5}">
                      <a16:colId xmlns:a16="http://schemas.microsoft.com/office/drawing/2014/main" val="422442090"/>
                    </a:ext>
                  </a:extLst>
                </a:gridCol>
                <a:gridCol w="571730">
                  <a:extLst>
                    <a:ext uri="{9D8B030D-6E8A-4147-A177-3AD203B41FA5}">
                      <a16:colId xmlns:a16="http://schemas.microsoft.com/office/drawing/2014/main" val="4259281024"/>
                    </a:ext>
                  </a:extLst>
                </a:gridCol>
                <a:gridCol w="571730">
                  <a:extLst>
                    <a:ext uri="{9D8B030D-6E8A-4147-A177-3AD203B41FA5}">
                      <a16:colId xmlns:a16="http://schemas.microsoft.com/office/drawing/2014/main" val="2914432234"/>
                    </a:ext>
                  </a:extLst>
                </a:gridCol>
                <a:gridCol w="571730">
                  <a:extLst>
                    <a:ext uri="{9D8B030D-6E8A-4147-A177-3AD203B41FA5}">
                      <a16:colId xmlns:a16="http://schemas.microsoft.com/office/drawing/2014/main" val="534865206"/>
                    </a:ext>
                  </a:extLst>
                </a:gridCol>
                <a:gridCol w="571730">
                  <a:extLst>
                    <a:ext uri="{9D8B030D-6E8A-4147-A177-3AD203B41FA5}">
                      <a16:colId xmlns:a16="http://schemas.microsoft.com/office/drawing/2014/main" val="62773665"/>
                    </a:ext>
                  </a:extLst>
                </a:gridCol>
                <a:gridCol w="571730">
                  <a:extLst>
                    <a:ext uri="{9D8B030D-6E8A-4147-A177-3AD203B41FA5}">
                      <a16:colId xmlns:a16="http://schemas.microsoft.com/office/drawing/2014/main" val="117440840"/>
                    </a:ext>
                  </a:extLst>
                </a:gridCol>
                <a:gridCol w="442963">
                  <a:extLst>
                    <a:ext uri="{9D8B030D-6E8A-4147-A177-3AD203B41FA5}">
                      <a16:colId xmlns:a16="http://schemas.microsoft.com/office/drawing/2014/main" val="838919956"/>
                    </a:ext>
                  </a:extLst>
                </a:gridCol>
                <a:gridCol w="442963">
                  <a:extLst>
                    <a:ext uri="{9D8B030D-6E8A-4147-A177-3AD203B41FA5}">
                      <a16:colId xmlns:a16="http://schemas.microsoft.com/office/drawing/2014/main" val="2446091648"/>
                    </a:ext>
                  </a:extLst>
                </a:gridCol>
                <a:gridCol w="442963">
                  <a:extLst>
                    <a:ext uri="{9D8B030D-6E8A-4147-A177-3AD203B41FA5}">
                      <a16:colId xmlns:a16="http://schemas.microsoft.com/office/drawing/2014/main" val="3745416693"/>
                    </a:ext>
                  </a:extLst>
                </a:gridCol>
                <a:gridCol w="442963">
                  <a:extLst>
                    <a:ext uri="{9D8B030D-6E8A-4147-A177-3AD203B41FA5}">
                      <a16:colId xmlns:a16="http://schemas.microsoft.com/office/drawing/2014/main" val="2552435327"/>
                    </a:ext>
                  </a:extLst>
                </a:gridCol>
                <a:gridCol w="442963">
                  <a:extLst>
                    <a:ext uri="{9D8B030D-6E8A-4147-A177-3AD203B41FA5}">
                      <a16:colId xmlns:a16="http://schemas.microsoft.com/office/drawing/2014/main" val="824181361"/>
                    </a:ext>
                  </a:extLst>
                </a:gridCol>
                <a:gridCol w="442963">
                  <a:extLst>
                    <a:ext uri="{9D8B030D-6E8A-4147-A177-3AD203B41FA5}">
                      <a16:colId xmlns:a16="http://schemas.microsoft.com/office/drawing/2014/main" val="2358996421"/>
                    </a:ext>
                  </a:extLst>
                </a:gridCol>
                <a:gridCol w="442963">
                  <a:extLst>
                    <a:ext uri="{9D8B030D-6E8A-4147-A177-3AD203B41FA5}">
                      <a16:colId xmlns:a16="http://schemas.microsoft.com/office/drawing/2014/main" val="2234871639"/>
                    </a:ext>
                  </a:extLst>
                </a:gridCol>
                <a:gridCol w="442963">
                  <a:extLst>
                    <a:ext uri="{9D8B030D-6E8A-4147-A177-3AD203B41FA5}">
                      <a16:colId xmlns:a16="http://schemas.microsoft.com/office/drawing/2014/main" val="922457646"/>
                    </a:ext>
                  </a:extLst>
                </a:gridCol>
                <a:gridCol w="442963">
                  <a:extLst>
                    <a:ext uri="{9D8B030D-6E8A-4147-A177-3AD203B41FA5}">
                      <a16:colId xmlns:a16="http://schemas.microsoft.com/office/drawing/2014/main" val="3273412782"/>
                    </a:ext>
                  </a:extLst>
                </a:gridCol>
                <a:gridCol w="442963">
                  <a:extLst>
                    <a:ext uri="{9D8B030D-6E8A-4147-A177-3AD203B41FA5}">
                      <a16:colId xmlns:a16="http://schemas.microsoft.com/office/drawing/2014/main" val="3174883244"/>
                    </a:ext>
                  </a:extLst>
                </a:gridCol>
                <a:gridCol w="442963">
                  <a:extLst>
                    <a:ext uri="{9D8B030D-6E8A-4147-A177-3AD203B41FA5}">
                      <a16:colId xmlns:a16="http://schemas.microsoft.com/office/drawing/2014/main" val="635765462"/>
                    </a:ext>
                  </a:extLst>
                </a:gridCol>
                <a:gridCol w="442963">
                  <a:extLst>
                    <a:ext uri="{9D8B030D-6E8A-4147-A177-3AD203B41FA5}">
                      <a16:colId xmlns:a16="http://schemas.microsoft.com/office/drawing/2014/main" val="650827666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01-июл.-2026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01-авг.-2026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01-сент.-2026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01-окт.-2026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01-нояб.-2026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01-дек.-2026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01-янв.-2027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01-февр.-2027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01-мар.-2027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01-апр.-2027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01-мая-2027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01-июн.-2027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01-июл.-2027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01-авг.-2027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01-сент.-2027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01-окт.-2027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01-нояб.-2027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01-дек.-2027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7537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31-июл.-2026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31-авг.-2026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30-сент.-2026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31-окт.-2026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30-нояб.-2026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31-дек.-2026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31-янв.-2027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28-февр.-2027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31-мар.-2027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30-апр.-2027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31-мая-2027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30-июн.-2027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31-июл.-2027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31-авг.-2027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30-сент.-2027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31-окт.-2027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30-нояб.-2027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31-дек.-2027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519465"/>
                  </a:ext>
                </a:extLst>
              </a:tr>
              <a:tr h="83680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2026 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2026 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2026 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2026 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2026 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2026 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2027 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2027 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2027 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2027 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2027 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2027 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2027 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2027 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2027 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2027 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2027 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500" b="1" u="sng">
                          <a:effectLst/>
                          <a:latin typeface="Ubuntu" panose="020B0504030602030204" pitchFamily="34" charset="0"/>
                        </a:rPr>
                        <a:t>2027 </a:t>
                      </a: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590705"/>
                  </a:ext>
                </a:extLst>
              </a:tr>
              <a:tr h="83680"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49927"/>
                  </a:ext>
                </a:extLst>
              </a:tr>
              <a:tr h="8368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23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25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26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27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28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30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31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33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35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36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274761"/>
                  </a:ext>
                </a:extLst>
              </a:tr>
              <a:tr h="8368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8,5%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8,5%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8,2%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8,5%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8,2%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8,5%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8,5%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7,7%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8,5%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8,2%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8,5%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8,2%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8,5%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8,5%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8,2%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8,5%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8,2%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8,5%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478752"/>
                  </a:ext>
                </a:extLst>
              </a:tr>
              <a:tr h="83680"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841369"/>
                  </a:ext>
                </a:extLst>
              </a:tr>
              <a:tr h="83680"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8924708"/>
                  </a:ext>
                </a:extLst>
              </a:tr>
              <a:tr h="83680"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815643"/>
                  </a:ext>
                </a:extLst>
              </a:tr>
              <a:tr h="83680"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713374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214 749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214 749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207 822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214 749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207 822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214 749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214 749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193 967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214 749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207 822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214 749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207 822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214 749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214 749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207 822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214 749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207 822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214 749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8975984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46 674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46 674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45 168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46 674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45 168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46 674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46 674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42 157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46 674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45 168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46 674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45 168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46 674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46 674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45 168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46 674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45 168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46 674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757025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15 402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15 402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14 906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15 402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14 906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15 402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15 402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13 912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15 402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14 906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15 402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14 906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15 402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15 402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14 906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15 402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14 906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15 402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485630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207 348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207 348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200 660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207 348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200 660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207 348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207 348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187 282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207 348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200 660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207 348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200 660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207 348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207 348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200 660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207 348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200 660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207 348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654047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6 922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6 922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6 699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6 922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6 699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6 922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6 922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6 252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6 922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6 699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6 922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6 699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6 922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6 922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6 699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6 922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6 699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6 922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972216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2 534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2 534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2 365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2 534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2 534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2 534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2 534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981689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4 304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4 304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4 165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4 304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4 165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4 304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4 304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3 887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4 304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4 165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4 304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4 165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4 304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4 304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4 165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4 304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4 165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4 304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229493"/>
                  </a:ext>
                </a:extLst>
              </a:tr>
              <a:tr h="83680"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1106357"/>
                  </a:ext>
                </a:extLst>
              </a:tr>
              <a:tr h="83680"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647322"/>
                  </a:ext>
                </a:extLst>
              </a:tr>
              <a:tr h="83680"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8539935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225 487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225 487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218 213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225 487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218 213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225 487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225 487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203 666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225 487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218 213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225 487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218 213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225 487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225 487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218 213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225 487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218 213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225 487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10390"/>
                  </a:ext>
                </a:extLst>
              </a:tr>
              <a:tr h="83680"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1562115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39 673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39 673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38 393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39 673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38 393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39 673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39 673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35 834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39 673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38 393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39 673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38 393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39 673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39 673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38 393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39 673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38 393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39 673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85306"/>
                  </a:ext>
                </a:extLst>
              </a:tr>
              <a:tr h="83680"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025132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14 324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14 324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13 862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14 324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13 862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14 324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14 324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12 938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14 324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13 862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14 324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13 862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14 324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14 324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13 862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14 324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13 862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14 324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4016626"/>
                  </a:ext>
                </a:extLst>
              </a:tr>
              <a:tr h="83680"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811079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18 260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18 260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17 671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18 260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17 671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18 260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18 260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16 493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18 260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17 671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18 260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17 671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18 260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18 260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17 671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18 260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17 671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18 260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054300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217 529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217 529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210 512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217 529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210 512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217 529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217 529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196 478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217 529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210 512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217 529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210 512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217 529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217 529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210 512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217 529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210 512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217 529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051764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7 479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7 479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7 238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7 479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7 238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7 479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7 479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6 755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7 479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7 238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7 479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7 238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7 479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7 479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7 238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7 479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7 238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7 479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750205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2 534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2 534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2 365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2 534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2 534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2 534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2 534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2 619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05354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4 860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4 860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4 703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4 860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4 703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4 860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4 860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4 390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4 860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4 703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4 860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4 703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4 860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4 860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4 703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4 860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4 703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4 860</a:t>
                      </a:r>
                    </a:p>
                  </a:txBody>
                  <a:tcPr marL="5811" marR="581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446233"/>
                  </a:ext>
                </a:extLst>
              </a:tr>
            </a:tbl>
          </a:graphicData>
        </a:graphic>
      </p:graphicFrame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1E16F511-031F-665F-46DA-CED9BD34E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884763"/>
              </p:ext>
            </p:extLst>
          </p:nvPr>
        </p:nvGraphicFramePr>
        <p:xfrm>
          <a:off x="9030569" y="1462566"/>
          <a:ext cx="2706138" cy="1149350"/>
        </p:xfrm>
        <a:graphic>
          <a:graphicData uri="http://schemas.openxmlformats.org/drawingml/2006/table">
            <a:tbl>
              <a:tblPr/>
              <a:tblGrid>
                <a:gridCol w="1383426">
                  <a:extLst>
                    <a:ext uri="{9D8B030D-6E8A-4147-A177-3AD203B41FA5}">
                      <a16:colId xmlns:a16="http://schemas.microsoft.com/office/drawing/2014/main" val="3386819059"/>
                    </a:ext>
                  </a:extLst>
                </a:gridCol>
                <a:gridCol w="260206">
                  <a:extLst>
                    <a:ext uri="{9D8B030D-6E8A-4147-A177-3AD203B41FA5}">
                      <a16:colId xmlns:a16="http://schemas.microsoft.com/office/drawing/2014/main" val="3205806689"/>
                    </a:ext>
                  </a:extLst>
                </a:gridCol>
                <a:gridCol w="372961">
                  <a:extLst>
                    <a:ext uri="{9D8B030D-6E8A-4147-A177-3AD203B41FA5}">
                      <a16:colId xmlns:a16="http://schemas.microsoft.com/office/drawing/2014/main" val="2178877541"/>
                    </a:ext>
                  </a:extLst>
                </a:gridCol>
                <a:gridCol w="169134">
                  <a:extLst>
                    <a:ext uri="{9D8B030D-6E8A-4147-A177-3AD203B41FA5}">
                      <a16:colId xmlns:a16="http://schemas.microsoft.com/office/drawing/2014/main" val="2678155533"/>
                    </a:ext>
                  </a:extLst>
                </a:gridCol>
                <a:gridCol w="520411">
                  <a:extLst>
                    <a:ext uri="{9D8B030D-6E8A-4147-A177-3AD203B41FA5}">
                      <a16:colId xmlns:a16="http://schemas.microsoft.com/office/drawing/2014/main" val="2928100428"/>
                    </a:ext>
                  </a:extLst>
                </a:gridCol>
              </a:tblGrid>
              <a:tr h="107950"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Инвестиции проекта (</a:t>
                      </a:r>
                      <a:r>
                        <a:rPr lang="en-US" sz="500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CapEx)</a:t>
                      </a:r>
                    </a:p>
                  </a:txBody>
                  <a:tcPr marL="19050" marR="190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242405"/>
                  </a:ext>
                </a:extLst>
              </a:tr>
              <a:tr h="63500"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514870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rtl="0" fontAlgn="b"/>
                      <a:r>
                        <a:rPr lang="ru-RU" sz="500" b="1">
                          <a:effectLst/>
                          <a:latin typeface="Ubuntu" panose="020B0504030602030204" pitchFamily="34" charset="0"/>
                        </a:rPr>
                        <a:t>Капитальный бюджет</a:t>
                      </a:r>
                    </a:p>
                  </a:txBody>
                  <a:tcPr marL="19050" marR="190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5293039"/>
                  </a:ext>
                </a:extLst>
              </a:tr>
              <a:tr h="107950">
                <a:tc>
                  <a:txBody>
                    <a:bodyPr/>
                    <a:lstStyle/>
                    <a:p>
                      <a:pPr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Полные инвестиции проекта</a:t>
                      </a:r>
                    </a:p>
                  </a:txBody>
                  <a:tcPr marL="19050" marR="1905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руб.</a:t>
                      </a:r>
                    </a:p>
                  </a:txBody>
                  <a:tcPr marL="19050" marR="1905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solidFill>
                            <a:srgbClr val="82096C"/>
                          </a:solidFill>
                          <a:effectLst/>
                          <a:latin typeface="Ubuntu" panose="020B0504030602030204" pitchFamily="34" charset="0"/>
                        </a:rPr>
                        <a:t>11,6</a:t>
                      </a:r>
                    </a:p>
                  </a:txBody>
                  <a:tcPr marL="19050" marR="1905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5611686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798317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Оценка изменений</a:t>
                      </a:r>
                    </a:p>
                  </a:txBody>
                  <a:tcPr marL="19050" marR="190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013892"/>
                  </a:ext>
                </a:extLst>
              </a:tr>
              <a:tr h="63500"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2244558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Изменение выручки</a:t>
                      </a:r>
                    </a:p>
                  </a:txBody>
                  <a:tcPr marL="19050" marR="190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5%</a:t>
                      </a:r>
                    </a:p>
                  </a:txBody>
                  <a:tcPr marL="19050" marR="190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0152597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Средние изменения расходов </a:t>
                      </a:r>
                      <a:r>
                        <a:rPr lang="en-US" sz="500">
                          <a:effectLst/>
                          <a:latin typeface="Ubuntu" panose="020B0504030602030204" pitchFamily="34" charset="0"/>
                        </a:rPr>
                        <a:t>HR</a:t>
                      </a:r>
                    </a:p>
                  </a:txBody>
                  <a:tcPr marL="19050" marR="190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>
                          <a:effectLst/>
                          <a:latin typeface="Ubuntu" panose="020B0504030602030204" pitchFamily="34" charset="0"/>
                        </a:rPr>
                        <a:t>13,02%</a:t>
                      </a:r>
                    </a:p>
                  </a:txBody>
                  <a:tcPr marL="19050" marR="190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015354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ru-RU" sz="500" b="1">
                          <a:effectLst/>
                          <a:latin typeface="Ubuntu" panose="020B0504030602030204" pitchFamily="34" charset="0"/>
                        </a:rPr>
                        <a:t>Измененик прибыли</a:t>
                      </a:r>
                    </a:p>
                  </a:txBody>
                  <a:tcPr marL="19050" marR="1905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BF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BF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BB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ru-RU" sz="500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9050" marR="1905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BB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500" b="1">
                          <a:effectLst/>
                          <a:latin typeface="Ubuntu" panose="020B0504030602030204" pitchFamily="34" charset="0"/>
                        </a:rPr>
                        <a:t>12,93%</a:t>
                      </a:r>
                    </a:p>
                  </a:txBody>
                  <a:tcPr marL="19050" marR="1905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BA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88730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1EE78A8-0909-EFDD-E13C-8221909639F8}"/>
              </a:ext>
            </a:extLst>
          </p:cNvPr>
          <p:cNvSpPr txBox="1"/>
          <p:nvPr/>
        </p:nvSpPr>
        <p:spPr>
          <a:xfrm>
            <a:off x="2008883" y="23800"/>
            <a:ext cx="161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Анализ рынка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2194B-4C95-BE3A-9A45-B317AF189EB5}"/>
              </a:ext>
            </a:extLst>
          </p:cNvPr>
          <p:cNvSpPr txBox="1"/>
          <p:nvPr/>
        </p:nvSpPr>
        <p:spPr>
          <a:xfrm>
            <a:off x="1207054" y="22222"/>
            <a:ext cx="105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Резюме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DCC27D79-1CED-84E5-7522-49B9662C142A}"/>
              </a:ext>
            </a:extLst>
          </p:cNvPr>
          <p:cNvSpPr txBox="1"/>
          <p:nvPr/>
        </p:nvSpPr>
        <p:spPr>
          <a:xfrm>
            <a:off x="7785399" y="46345"/>
            <a:ext cx="1991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Финансы и риски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3ADE05A9-C5AD-368B-2989-AAD9F790D781}"/>
              </a:ext>
            </a:extLst>
          </p:cNvPr>
          <p:cNvSpPr txBox="1"/>
          <p:nvPr/>
        </p:nvSpPr>
        <p:spPr>
          <a:xfrm>
            <a:off x="3293221" y="20490"/>
            <a:ext cx="211262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Общая концепция </a:t>
            </a:r>
            <a:endParaRPr lang="en-US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0030BB61-9EBE-51D3-A42B-AEEC5BEA9F83}"/>
              </a:ext>
            </a:extLst>
          </p:cNvPr>
          <p:cNvSpPr txBox="1"/>
          <p:nvPr/>
        </p:nvSpPr>
        <p:spPr>
          <a:xfrm>
            <a:off x="9472319" y="37854"/>
            <a:ext cx="1248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Команда 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cxnSp>
        <p:nvCxnSpPr>
          <p:cNvPr id="9" name="Straight Connector 10">
            <a:extLst>
              <a:ext uri="{FF2B5EF4-FFF2-40B4-BE49-F238E27FC236}">
                <a16:creationId xmlns:a16="http://schemas.microsoft.com/office/drawing/2014/main" id="{72F8955A-6C53-50B3-4186-712A900DC622}"/>
              </a:ext>
            </a:extLst>
          </p:cNvPr>
          <p:cNvCxnSpPr>
            <a:cxnSpLocks/>
          </p:cNvCxnSpPr>
          <p:nvPr/>
        </p:nvCxnSpPr>
        <p:spPr>
          <a:xfrm>
            <a:off x="0" y="421800"/>
            <a:ext cx="11213210" cy="0"/>
          </a:xfrm>
          <a:prstGeom prst="line">
            <a:avLst/>
          </a:prstGeom>
          <a:ln w="28575">
            <a:solidFill>
              <a:srgbClr val="0744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E0F5A64-3038-3207-6CE9-8843C6DD0088}"/>
              </a:ext>
            </a:extLst>
          </p:cNvPr>
          <p:cNvSpPr txBox="1"/>
          <p:nvPr/>
        </p:nvSpPr>
        <p:spPr>
          <a:xfrm>
            <a:off x="4870486" y="38064"/>
            <a:ext cx="197116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Описание 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MVP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11" name="Picture 45" descr="A red and black logo&#10;&#10;Description automatically generated">
            <a:extLst>
              <a:ext uri="{FF2B5EF4-FFF2-40B4-BE49-F238E27FC236}">
                <a16:creationId xmlns:a16="http://schemas.microsoft.com/office/drawing/2014/main" id="{D11F3E6D-591E-C7AB-A41A-EDC2BFCFA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0" y="23083"/>
            <a:ext cx="727821" cy="333788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51DD3ED3-4699-EA0E-FE75-B149F967BD36}"/>
              </a:ext>
            </a:extLst>
          </p:cNvPr>
          <p:cNvSpPr txBox="1"/>
          <p:nvPr/>
        </p:nvSpPr>
        <p:spPr>
          <a:xfrm>
            <a:off x="6305581" y="41283"/>
            <a:ext cx="190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План развития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263767F8-577C-996E-857F-528BD7D28C20}"/>
              </a:ext>
            </a:extLst>
          </p:cNvPr>
          <p:cNvSpPr txBox="1"/>
          <p:nvPr/>
        </p:nvSpPr>
        <p:spPr>
          <a:xfrm>
            <a:off x="10383638" y="36523"/>
            <a:ext cx="1746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rgbClr val="C00000"/>
                </a:solidFill>
                <a:latin typeface="Ubuntu" panose="020B0504030602030204" pitchFamily="34" charset="0"/>
              </a:rPr>
              <a:t>Приложение </a:t>
            </a:r>
            <a:endParaRPr lang="en-RU" sz="1400">
              <a:solidFill>
                <a:srgbClr val="C00000"/>
              </a:solidFill>
              <a:latin typeface="Ubuntu" panose="020B0504030602030204" pitchFamily="34" charset="0"/>
            </a:endParaRPr>
          </a:p>
        </p:txBody>
      </p:sp>
      <p:pic>
        <p:nvPicPr>
          <p:cNvPr id="14" name="Picture 16" descr="A red location pin with a black circle&#10;&#10;Description automatically generated">
            <a:extLst>
              <a:ext uri="{FF2B5EF4-FFF2-40B4-BE49-F238E27FC236}">
                <a16:creationId xmlns:a16="http://schemas.microsoft.com/office/drawing/2014/main" id="{E0D39989-0815-BA5C-70E5-2836C82A4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7142" y="328267"/>
            <a:ext cx="254186" cy="254186"/>
          </a:xfrm>
          <a:prstGeom prst="rect">
            <a:avLst/>
          </a:prstGeom>
        </p:spPr>
      </p:pic>
      <p:cxnSp>
        <p:nvCxnSpPr>
          <p:cNvPr id="15" name="Straight Connector 18">
            <a:extLst>
              <a:ext uri="{FF2B5EF4-FFF2-40B4-BE49-F238E27FC236}">
                <a16:creationId xmlns:a16="http://schemas.microsoft.com/office/drawing/2014/main" id="{355DB327-89A3-DD77-1BB5-B62D873D212A}"/>
              </a:ext>
            </a:extLst>
          </p:cNvPr>
          <p:cNvCxnSpPr>
            <a:cxnSpLocks/>
          </p:cNvCxnSpPr>
          <p:nvPr/>
        </p:nvCxnSpPr>
        <p:spPr>
          <a:xfrm>
            <a:off x="11358993" y="421800"/>
            <a:ext cx="83300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Номер слайда 17">
            <a:extLst>
              <a:ext uri="{FF2B5EF4-FFF2-40B4-BE49-F238E27FC236}">
                <a16:creationId xmlns:a16="http://schemas.microsoft.com/office/drawing/2014/main" id="{11E75D3E-BAC3-B61D-206F-DF9FB452E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8761" y="6413556"/>
            <a:ext cx="2743200" cy="365125"/>
          </a:xfrm>
        </p:spPr>
        <p:txBody>
          <a:bodyPr/>
          <a:lstStyle/>
          <a:p>
            <a:fld id="{2AB48AD9-C300-D240-9EC2-9B440075D4CA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8353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C4CE8B-C899-97F2-1D3F-34CE6EEE5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995" y="557213"/>
            <a:ext cx="8086010" cy="6300787"/>
          </a:xfrm>
          <a:prstGeom prst="rect">
            <a:avLst/>
          </a:prstGeom>
        </p:spPr>
      </p:pic>
      <p:sp>
        <p:nvSpPr>
          <p:cNvPr id="3" name="Номер слайда 17">
            <a:extLst>
              <a:ext uri="{FF2B5EF4-FFF2-40B4-BE49-F238E27FC236}">
                <a16:creationId xmlns:a16="http://schemas.microsoft.com/office/drawing/2014/main" id="{1083AE5D-7691-0A94-19F5-287F0958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8761" y="6413556"/>
            <a:ext cx="2743200" cy="365125"/>
          </a:xfrm>
        </p:spPr>
        <p:txBody>
          <a:bodyPr/>
          <a:lstStyle/>
          <a:p>
            <a:fld id="{2AB48AD9-C300-D240-9EC2-9B440075D4CA}" type="slidenum">
              <a:rPr lang="ru-RU" smtClean="0"/>
              <a:t>23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FEF24-3208-A376-AA2A-7760F09ACF4E}"/>
              </a:ext>
            </a:extLst>
          </p:cNvPr>
          <p:cNvSpPr txBox="1"/>
          <p:nvPr/>
        </p:nvSpPr>
        <p:spPr>
          <a:xfrm>
            <a:off x="2008883" y="23800"/>
            <a:ext cx="161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Анализ рынка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58272-A7B3-20CE-518B-2422F414571A}"/>
              </a:ext>
            </a:extLst>
          </p:cNvPr>
          <p:cNvSpPr txBox="1"/>
          <p:nvPr/>
        </p:nvSpPr>
        <p:spPr>
          <a:xfrm>
            <a:off x="1207054" y="22222"/>
            <a:ext cx="105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Резюме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7F940B41-64BD-529D-E682-48ED36D1546F}"/>
              </a:ext>
            </a:extLst>
          </p:cNvPr>
          <p:cNvSpPr txBox="1"/>
          <p:nvPr/>
        </p:nvSpPr>
        <p:spPr>
          <a:xfrm>
            <a:off x="7785399" y="46345"/>
            <a:ext cx="1991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Финансы и риски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79CD0361-249F-F4C6-4C4F-B200597FFD6F}"/>
              </a:ext>
            </a:extLst>
          </p:cNvPr>
          <p:cNvSpPr txBox="1"/>
          <p:nvPr/>
        </p:nvSpPr>
        <p:spPr>
          <a:xfrm>
            <a:off x="3293221" y="20490"/>
            <a:ext cx="211262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Общая концепция </a:t>
            </a:r>
            <a:endParaRPr lang="en-US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115F929F-7CC9-39CC-DFFC-7A00C4D03C67}"/>
              </a:ext>
            </a:extLst>
          </p:cNvPr>
          <p:cNvSpPr txBox="1"/>
          <p:nvPr/>
        </p:nvSpPr>
        <p:spPr>
          <a:xfrm>
            <a:off x="9472319" y="37854"/>
            <a:ext cx="1248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Команда 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cxnSp>
        <p:nvCxnSpPr>
          <p:cNvPr id="9" name="Straight Connector 10">
            <a:extLst>
              <a:ext uri="{FF2B5EF4-FFF2-40B4-BE49-F238E27FC236}">
                <a16:creationId xmlns:a16="http://schemas.microsoft.com/office/drawing/2014/main" id="{575AE291-37EA-035E-FE0B-38BF9F7CCCA6}"/>
              </a:ext>
            </a:extLst>
          </p:cNvPr>
          <p:cNvCxnSpPr>
            <a:cxnSpLocks/>
          </p:cNvCxnSpPr>
          <p:nvPr/>
        </p:nvCxnSpPr>
        <p:spPr>
          <a:xfrm>
            <a:off x="0" y="421800"/>
            <a:ext cx="11213210" cy="0"/>
          </a:xfrm>
          <a:prstGeom prst="line">
            <a:avLst/>
          </a:prstGeom>
          <a:ln w="28575">
            <a:solidFill>
              <a:srgbClr val="0744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17BF02-A286-518F-4BE0-D339C07DBC1D}"/>
              </a:ext>
            </a:extLst>
          </p:cNvPr>
          <p:cNvSpPr txBox="1"/>
          <p:nvPr/>
        </p:nvSpPr>
        <p:spPr>
          <a:xfrm>
            <a:off x="4870486" y="38064"/>
            <a:ext cx="197116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Описание 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MVP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11" name="Picture 45" descr="A red and black logo&#10;&#10;Description automatically generated">
            <a:extLst>
              <a:ext uri="{FF2B5EF4-FFF2-40B4-BE49-F238E27FC236}">
                <a16:creationId xmlns:a16="http://schemas.microsoft.com/office/drawing/2014/main" id="{51ED46B0-4305-80B6-7F79-FAEAAE5FC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0" y="23083"/>
            <a:ext cx="727821" cy="333788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6839B706-B26C-B028-8DBF-3E7E36CFCEF7}"/>
              </a:ext>
            </a:extLst>
          </p:cNvPr>
          <p:cNvSpPr txBox="1"/>
          <p:nvPr/>
        </p:nvSpPr>
        <p:spPr>
          <a:xfrm>
            <a:off x="6305581" y="41283"/>
            <a:ext cx="190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План развития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01E7094A-F41C-1EF6-2A92-0CA6725707B6}"/>
              </a:ext>
            </a:extLst>
          </p:cNvPr>
          <p:cNvSpPr txBox="1"/>
          <p:nvPr/>
        </p:nvSpPr>
        <p:spPr>
          <a:xfrm>
            <a:off x="10383638" y="36523"/>
            <a:ext cx="1746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rgbClr val="C00000"/>
                </a:solidFill>
                <a:latin typeface="Ubuntu" panose="020B0504030602030204" pitchFamily="34" charset="0"/>
              </a:rPr>
              <a:t>Приложение </a:t>
            </a:r>
            <a:endParaRPr lang="en-RU" sz="1400">
              <a:solidFill>
                <a:srgbClr val="C00000"/>
              </a:solidFill>
              <a:latin typeface="Ubuntu" panose="020B0504030602030204" pitchFamily="34" charset="0"/>
            </a:endParaRPr>
          </a:p>
        </p:txBody>
      </p:sp>
      <p:pic>
        <p:nvPicPr>
          <p:cNvPr id="15" name="Picture 16" descr="A red location pin with a black circle&#10;&#10;Description automatically generated">
            <a:extLst>
              <a:ext uri="{FF2B5EF4-FFF2-40B4-BE49-F238E27FC236}">
                <a16:creationId xmlns:a16="http://schemas.microsoft.com/office/drawing/2014/main" id="{FD262607-784E-7656-0CDA-E3786D317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7142" y="328267"/>
            <a:ext cx="254186" cy="254186"/>
          </a:xfrm>
          <a:prstGeom prst="rect">
            <a:avLst/>
          </a:prstGeom>
        </p:spPr>
      </p:pic>
      <p:cxnSp>
        <p:nvCxnSpPr>
          <p:cNvPr id="16" name="Straight Connector 18">
            <a:extLst>
              <a:ext uri="{FF2B5EF4-FFF2-40B4-BE49-F238E27FC236}">
                <a16:creationId xmlns:a16="http://schemas.microsoft.com/office/drawing/2014/main" id="{7D7B9BD5-5668-BB31-5B8C-116C75A621B3}"/>
              </a:ext>
            </a:extLst>
          </p:cNvPr>
          <p:cNvCxnSpPr>
            <a:cxnSpLocks/>
          </p:cNvCxnSpPr>
          <p:nvPr/>
        </p:nvCxnSpPr>
        <p:spPr>
          <a:xfrm>
            <a:off x="11358993" y="421800"/>
            <a:ext cx="83300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047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E7D4AE-EC6E-C21E-0904-B46719E45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603" y="650491"/>
            <a:ext cx="8026794" cy="6207509"/>
          </a:xfrm>
          <a:prstGeom prst="rect">
            <a:avLst/>
          </a:prstGeom>
        </p:spPr>
      </p:pic>
      <p:sp>
        <p:nvSpPr>
          <p:cNvPr id="4" name="Номер слайда 17">
            <a:extLst>
              <a:ext uri="{FF2B5EF4-FFF2-40B4-BE49-F238E27FC236}">
                <a16:creationId xmlns:a16="http://schemas.microsoft.com/office/drawing/2014/main" id="{9ABE050A-8408-DB27-6731-FA24375F8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8761" y="6413556"/>
            <a:ext cx="2743200" cy="365125"/>
          </a:xfrm>
        </p:spPr>
        <p:txBody>
          <a:bodyPr/>
          <a:lstStyle/>
          <a:p>
            <a:fld id="{2AB48AD9-C300-D240-9EC2-9B440075D4CA}" type="slidenum">
              <a:rPr lang="ru-RU" smtClean="0"/>
              <a:t>24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C0C5B-6A73-B39E-1251-75549408DCF7}"/>
              </a:ext>
            </a:extLst>
          </p:cNvPr>
          <p:cNvSpPr txBox="1"/>
          <p:nvPr/>
        </p:nvSpPr>
        <p:spPr>
          <a:xfrm>
            <a:off x="2008883" y="23800"/>
            <a:ext cx="161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Анализ рынка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CB50F-8C35-35F7-D19B-1E1BF8A89689}"/>
              </a:ext>
            </a:extLst>
          </p:cNvPr>
          <p:cNvSpPr txBox="1"/>
          <p:nvPr/>
        </p:nvSpPr>
        <p:spPr>
          <a:xfrm>
            <a:off x="1207054" y="22222"/>
            <a:ext cx="105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Резюме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6148956-C462-30FB-EC6A-97F124C19545}"/>
              </a:ext>
            </a:extLst>
          </p:cNvPr>
          <p:cNvSpPr txBox="1"/>
          <p:nvPr/>
        </p:nvSpPr>
        <p:spPr>
          <a:xfrm>
            <a:off x="7785399" y="46345"/>
            <a:ext cx="1991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Финансы и риски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EEF9EF86-02EB-B38E-FC67-0675990F27DE}"/>
              </a:ext>
            </a:extLst>
          </p:cNvPr>
          <p:cNvSpPr txBox="1"/>
          <p:nvPr/>
        </p:nvSpPr>
        <p:spPr>
          <a:xfrm>
            <a:off x="3293221" y="20490"/>
            <a:ext cx="211262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Общая концепция </a:t>
            </a:r>
            <a:endParaRPr lang="en-US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C8ADB49-1370-DE49-DEFE-656A0E2D2987}"/>
              </a:ext>
            </a:extLst>
          </p:cNvPr>
          <p:cNvSpPr txBox="1"/>
          <p:nvPr/>
        </p:nvSpPr>
        <p:spPr>
          <a:xfrm>
            <a:off x="9472319" y="37854"/>
            <a:ext cx="1248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Команда 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cxnSp>
        <p:nvCxnSpPr>
          <p:cNvPr id="10" name="Straight Connector 10">
            <a:extLst>
              <a:ext uri="{FF2B5EF4-FFF2-40B4-BE49-F238E27FC236}">
                <a16:creationId xmlns:a16="http://schemas.microsoft.com/office/drawing/2014/main" id="{2AEDFA3A-E995-1DC2-CD9E-E1F226648260}"/>
              </a:ext>
            </a:extLst>
          </p:cNvPr>
          <p:cNvCxnSpPr>
            <a:cxnSpLocks/>
          </p:cNvCxnSpPr>
          <p:nvPr/>
        </p:nvCxnSpPr>
        <p:spPr>
          <a:xfrm>
            <a:off x="0" y="421800"/>
            <a:ext cx="11213210" cy="0"/>
          </a:xfrm>
          <a:prstGeom prst="line">
            <a:avLst/>
          </a:prstGeom>
          <a:ln w="28575">
            <a:solidFill>
              <a:srgbClr val="0744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50B808-B558-4EF1-A123-EBA49A8AC7C6}"/>
              </a:ext>
            </a:extLst>
          </p:cNvPr>
          <p:cNvSpPr txBox="1"/>
          <p:nvPr/>
        </p:nvSpPr>
        <p:spPr>
          <a:xfrm>
            <a:off x="4870486" y="38064"/>
            <a:ext cx="197116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Описание 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MVP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12" name="Picture 45" descr="A red and black logo&#10;&#10;Description automatically generated">
            <a:extLst>
              <a:ext uri="{FF2B5EF4-FFF2-40B4-BE49-F238E27FC236}">
                <a16:creationId xmlns:a16="http://schemas.microsoft.com/office/drawing/2014/main" id="{37C3E2A9-11BD-91F2-CFC5-323F52133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0" y="23083"/>
            <a:ext cx="727821" cy="333788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B8546252-EB32-3387-EBBA-C3D9208C5C24}"/>
              </a:ext>
            </a:extLst>
          </p:cNvPr>
          <p:cNvSpPr txBox="1"/>
          <p:nvPr/>
        </p:nvSpPr>
        <p:spPr>
          <a:xfrm>
            <a:off x="6305581" y="41283"/>
            <a:ext cx="190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План развития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10445678-2FB4-6498-6022-4233006B9BF1}"/>
              </a:ext>
            </a:extLst>
          </p:cNvPr>
          <p:cNvSpPr txBox="1"/>
          <p:nvPr/>
        </p:nvSpPr>
        <p:spPr>
          <a:xfrm>
            <a:off x="10383638" y="36523"/>
            <a:ext cx="1746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rgbClr val="C00000"/>
                </a:solidFill>
                <a:latin typeface="Ubuntu" panose="020B0504030602030204" pitchFamily="34" charset="0"/>
              </a:rPr>
              <a:t>Приложение </a:t>
            </a:r>
            <a:endParaRPr lang="en-RU" sz="1400">
              <a:solidFill>
                <a:srgbClr val="C00000"/>
              </a:solidFill>
              <a:latin typeface="Ubuntu" panose="020B0504030602030204" pitchFamily="34" charset="0"/>
            </a:endParaRPr>
          </a:p>
        </p:txBody>
      </p:sp>
      <p:pic>
        <p:nvPicPr>
          <p:cNvPr id="15" name="Picture 16" descr="A red location pin with a black circle&#10;&#10;Description automatically generated">
            <a:extLst>
              <a:ext uri="{FF2B5EF4-FFF2-40B4-BE49-F238E27FC236}">
                <a16:creationId xmlns:a16="http://schemas.microsoft.com/office/drawing/2014/main" id="{2BAD2477-323E-C732-DD49-F996D9A2C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7142" y="328267"/>
            <a:ext cx="254186" cy="254186"/>
          </a:xfrm>
          <a:prstGeom prst="rect">
            <a:avLst/>
          </a:prstGeom>
        </p:spPr>
      </p:pic>
      <p:cxnSp>
        <p:nvCxnSpPr>
          <p:cNvPr id="16" name="Straight Connector 18">
            <a:extLst>
              <a:ext uri="{FF2B5EF4-FFF2-40B4-BE49-F238E27FC236}">
                <a16:creationId xmlns:a16="http://schemas.microsoft.com/office/drawing/2014/main" id="{DCAB1E96-E497-16DF-C495-C526E41EA5E7}"/>
              </a:ext>
            </a:extLst>
          </p:cNvPr>
          <p:cNvCxnSpPr>
            <a:cxnSpLocks/>
          </p:cNvCxnSpPr>
          <p:nvPr/>
        </p:nvCxnSpPr>
        <p:spPr>
          <a:xfrm>
            <a:off x="11358993" y="421800"/>
            <a:ext cx="83300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2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BBA3E5-DB70-BB4F-47EC-F264A97AC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1" y="582453"/>
            <a:ext cx="7949648" cy="6275546"/>
          </a:xfrm>
          <a:prstGeom prst="rect">
            <a:avLst/>
          </a:prstGeom>
        </p:spPr>
      </p:pic>
      <p:sp>
        <p:nvSpPr>
          <p:cNvPr id="3" name="Номер слайда 17">
            <a:extLst>
              <a:ext uri="{FF2B5EF4-FFF2-40B4-BE49-F238E27FC236}">
                <a16:creationId xmlns:a16="http://schemas.microsoft.com/office/drawing/2014/main" id="{A1C7CA1D-2A23-1E8C-002B-8664C7AC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8761" y="6413556"/>
            <a:ext cx="2743200" cy="365125"/>
          </a:xfrm>
        </p:spPr>
        <p:txBody>
          <a:bodyPr/>
          <a:lstStyle/>
          <a:p>
            <a:fld id="{2AB48AD9-C300-D240-9EC2-9B440075D4CA}" type="slidenum">
              <a:rPr lang="ru-RU" smtClean="0"/>
              <a:t>25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51B307-681D-AA6C-9147-810766698DA0}"/>
              </a:ext>
            </a:extLst>
          </p:cNvPr>
          <p:cNvSpPr txBox="1"/>
          <p:nvPr/>
        </p:nvSpPr>
        <p:spPr>
          <a:xfrm>
            <a:off x="2008883" y="23800"/>
            <a:ext cx="161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Анализ рынка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738856-E019-8E23-F7C3-5CA1114C8995}"/>
              </a:ext>
            </a:extLst>
          </p:cNvPr>
          <p:cNvSpPr txBox="1"/>
          <p:nvPr/>
        </p:nvSpPr>
        <p:spPr>
          <a:xfrm>
            <a:off x="1207054" y="22222"/>
            <a:ext cx="105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Резюме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5959A892-10F9-5AD2-2ACB-40D8B936936F}"/>
              </a:ext>
            </a:extLst>
          </p:cNvPr>
          <p:cNvSpPr txBox="1"/>
          <p:nvPr/>
        </p:nvSpPr>
        <p:spPr>
          <a:xfrm>
            <a:off x="7785399" y="46345"/>
            <a:ext cx="1991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Финансы и риски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3DAC2899-A35A-6089-98DF-4DE69BB8ECAA}"/>
              </a:ext>
            </a:extLst>
          </p:cNvPr>
          <p:cNvSpPr txBox="1"/>
          <p:nvPr/>
        </p:nvSpPr>
        <p:spPr>
          <a:xfrm>
            <a:off x="3293221" y="20490"/>
            <a:ext cx="211262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Общая концепция </a:t>
            </a:r>
            <a:endParaRPr lang="en-US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215B669-FADE-E201-7859-8441233EB950}"/>
              </a:ext>
            </a:extLst>
          </p:cNvPr>
          <p:cNvSpPr txBox="1"/>
          <p:nvPr/>
        </p:nvSpPr>
        <p:spPr>
          <a:xfrm>
            <a:off x="9472319" y="37854"/>
            <a:ext cx="1248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Команда 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cxnSp>
        <p:nvCxnSpPr>
          <p:cNvPr id="10" name="Straight Connector 10">
            <a:extLst>
              <a:ext uri="{FF2B5EF4-FFF2-40B4-BE49-F238E27FC236}">
                <a16:creationId xmlns:a16="http://schemas.microsoft.com/office/drawing/2014/main" id="{FE564ED6-9C8B-A0A0-668C-BC13E5B2523C}"/>
              </a:ext>
            </a:extLst>
          </p:cNvPr>
          <p:cNvCxnSpPr>
            <a:cxnSpLocks/>
          </p:cNvCxnSpPr>
          <p:nvPr/>
        </p:nvCxnSpPr>
        <p:spPr>
          <a:xfrm>
            <a:off x="0" y="421800"/>
            <a:ext cx="11213210" cy="0"/>
          </a:xfrm>
          <a:prstGeom prst="line">
            <a:avLst/>
          </a:prstGeom>
          <a:ln w="28575">
            <a:solidFill>
              <a:srgbClr val="0744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3269613-F286-4681-F7DE-5FFFA7CA47DB}"/>
              </a:ext>
            </a:extLst>
          </p:cNvPr>
          <p:cNvSpPr txBox="1"/>
          <p:nvPr/>
        </p:nvSpPr>
        <p:spPr>
          <a:xfrm>
            <a:off x="4870486" y="38064"/>
            <a:ext cx="197116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Описание 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MVP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12" name="Picture 45" descr="A red and black logo&#10;&#10;Description automatically generated">
            <a:extLst>
              <a:ext uri="{FF2B5EF4-FFF2-40B4-BE49-F238E27FC236}">
                <a16:creationId xmlns:a16="http://schemas.microsoft.com/office/drawing/2014/main" id="{011CD049-59E3-E17E-0C9C-328941FD5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0" y="23083"/>
            <a:ext cx="727821" cy="333788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C3622A8B-2D60-C6ED-4261-CF044F4C2531}"/>
              </a:ext>
            </a:extLst>
          </p:cNvPr>
          <p:cNvSpPr txBox="1"/>
          <p:nvPr/>
        </p:nvSpPr>
        <p:spPr>
          <a:xfrm>
            <a:off x="6305581" y="41283"/>
            <a:ext cx="190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План развития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E3BAA1EA-651B-94CE-C968-97EC3F8AA51A}"/>
              </a:ext>
            </a:extLst>
          </p:cNvPr>
          <p:cNvSpPr txBox="1"/>
          <p:nvPr/>
        </p:nvSpPr>
        <p:spPr>
          <a:xfrm>
            <a:off x="10383638" y="36523"/>
            <a:ext cx="1746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rgbClr val="C00000"/>
                </a:solidFill>
                <a:latin typeface="Ubuntu" panose="020B0504030602030204" pitchFamily="34" charset="0"/>
              </a:rPr>
              <a:t>Приложение </a:t>
            </a:r>
            <a:endParaRPr lang="en-RU" sz="1400">
              <a:solidFill>
                <a:srgbClr val="C00000"/>
              </a:solidFill>
              <a:latin typeface="Ubuntu" panose="020B0504030602030204" pitchFamily="34" charset="0"/>
            </a:endParaRPr>
          </a:p>
        </p:txBody>
      </p:sp>
      <p:pic>
        <p:nvPicPr>
          <p:cNvPr id="15" name="Picture 16" descr="A red location pin with a black circle&#10;&#10;Description automatically generated">
            <a:extLst>
              <a:ext uri="{FF2B5EF4-FFF2-40B4-BE49-F238E27FC236}">
                <a16:creationId xmlns:a16="http://schemas.microsoft.com/office/drawing/2014/main" id="{EFA362B7-8CC9-9456-80BB-FDBE934B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7142" y="328267"/>
            <a:ext cx="254186" cy="254186"/>
          </a:xfrm>
          <a:prstGeom prst="rect">
            <a:avLst/>
          </a:prstGeom>
        </p:spPr>
      </p:pic>
      <p:cxnSp>
        <p:nvCxnSpPr>
          <p:cNvPr id="16" name="Straight Connector 18">
            <a:extLst>
              <a:ext uri="{FF2B5EF4-FFF2-40B4-BE49-F238E27FC236}">
                <a16:creationId xmlns:a16="http://schemas.microsoft.com/office/drawing/2014/main" id="{F447AA2D-C765-8891-910E-4BCE9AAA8A83}"/>
              </a:ext>
            </a:extLst>
          </p:cNvPr>
          <p:cNvCxnSpPr>
            <a:cxnSpLocks/>
          </p:cNvCxnSpPr>
          <p:nvPr/>
        </p:nvCxnSpPr>
        <p:spPr>
          <a:xfrm>
            <a:off x="11358993" y="421800"/>
            <a:ext cx="83300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779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55C4A2-FBD3-CEE5-F0B8-1DADCE6B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83" y="549598"/>
            <a:ext cx="7900927" cy="6228123"/>
          </a:xfrm>
          <a:prstGeom prst="rect">
            <a:avLst/>
          </a:prstGeom>
        </p:spPr>
      </p:pic>
      <p:sp>
        <p:nvSpPr>
          <p:cNvPr id="4" name="Номер слайда 17">
            <a:extLst>
              <a:ext uri="{FF2B5EF4-FFF2-40B4-BE49-F238E27FC236}">
                <a16:creationId xmlns:a16="http://schemas.microsoft.com/office/drawing/2014/main" id="{5C6F6D77-A420-6766-F432-EF525816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8761" y="6413556"/>
            <a:ext cx="2743200" cy="365125"/>
          </a:xfrm>
        </p:spPr>
        <p:txBody>
          <a:bodyPr/>
          <a:lstStyle/>
          <a:p>
            <a:fld id="{2AB48AD9-C300-D240-9EC2-9B440075D4CA}" type="slidenum">
              <a:rPr lang="ru-RU" smtClean="0"/>
              <a:t>26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04982-955C-0E5E-B7D9-521CA43D72B7}"/>
              </a:ext>
            </a:extLst>
          </p:cNvPr>
          <p:cNvSpPr txBox="1"/>
          <p:nvPr/>
        </p:nvSpPr>
        <p:spPr>
          <a:xfrm>
            <a:off x="2008883" y="23800"/>
            <a:ext cx="161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Анализ рынка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1179D5-029C-0C1E-E343-5D2015F9A375}"/>
              </a:ext>
            </a:extLst>
          </p:cNvPr>
          <p:cNvSpPr txBox="1"/>
          <p:nvPr/>
        </p:nvSpPr>
        <p:spPr>
          <a:xfrm>
            <a:off x="1207054" y="22222"/>
            <a:ext cx="105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Резюме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00F0D03F-8AB6-0C84-3901-C2C9DEC886D7}"/>
              </a:ext>
            </a:extLst>
          </p:cNvPr>
          <p:cNvSpPr txBox="1"/>
          <p:nvPr/>
        </p:nvSpPr>
        <p:spPr>
          <a:xfrm>
            <a:off x="7785399" y="46345"/>
            <a:ext cx="1991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Финансы и риски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07703CA3-F8A5-D225-101D-33F65148FCC7}"/>
              </a:ext>
            </a:extLst>
          </p:cNvPr>
          <p:cNvSpPr txBox="1"/>
          <p:nvPr/>
        </p:nvSpPr>
        <p:spPr>
          <a:xfrm>
            <a:off x="3293221" y="20490"/>
            <a:ext cx="211262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Общая концепция </a:t>
            </a:r>
            <a:endParaRPr lang="en-US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9AD57644-000B-1B69-E1C5-F26744AE0599}"/>
              </a:ext>
            </a:extLst>
          </p:cNvPr>
          <p:cNvSpPr txBox="1"/>
          <p:nvPr/>
        </p:nvSpPr>
        <p:spPr>
          <a:xfrm>
            <a:off x="9472319" y="37854"/>
            <a:ext cx="1248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Команда 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cxnSp>
        <p:nvCxnSpPr>
          <p:cNvPr id="10" name="Straight Connector 10">
            <a:extLst>
              <a:ext uri="{FF2B5EF4-FFF2-40B4-BE49-F238E27FC236}">
                <a16:creationId xmlns:a16="http://schemas.microsoft.com/office/drawing/2014/main" id="{35F34805-A4B5-8349-FE06-A631E7F2D8B9}"/>
              </a:ext>
            </a:extLst>
          </p:cNvPr>
          <p:cNvCxnSpPr>
            <a:cxnSpLocks/>
          </p:cNvCxnSpPr>
          <p:nvPr/>
        </p:nvCxnSpPr>
        <p:spPr>
          <a:xfrm>
            <a:off x="0" y="421800"/>
            <a:ext cx="11213210" cy="0"/>
          </a:xfrm>
          <a:prstGeom prst="line">
            <a:avLst/>
          </a:prstGeom>
          <a:ln w="28575">
            <a:solidFill>
              <a:srgbClr val="0744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0DDE9D-E769-98CD-21A5-BAE1C8C41FE7}"/>
              </a:ext>
            </a:extLst>
          </p:cNvPr>
          <p:cNvSpPr txBox="1"/>
          <p:nvPr/>
        </p:nvSpPr>
        <p:spPr>
          <a:xfrm>
            <a:off x="4870486" y="38064"/>
            <a:ext cx="197116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Описание 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MVP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12" name="Picture 45" descr="A red and black logo&#10;&#10;Description automatically generated">
            <a:extLst>
              <a:ext uri="{FF2B5EF4-FFF2-40B4-BE49-F238E27FC236}">
                <a16:creationId xmlns:a16="http://schemas.microsoft.com/office/drawing/2014/main" id="{C6C49C83-7455-25FE-A800-77E59B342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0" y="23083"/>
            <a:ext cx="727821" cy="333788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10E8F1F5-1959-78F9-83FA-42B2FF639187}"/>
              </a:ext>
            </a:extLst>
          </p:cNvPr>
          <p:cNvSpPr txBox="1"/>
          <p:nvPr/>
        </p:nvSpPr>
        <p:spPr>
          <a:xfrm>
            <a:off x="6305581" y="41283"/>
            <a:ext cx="190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План развития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C9ACF7A2-EC4F-2B66-2B69-114E6233BEC3}"/>
              </a:ext>
            </a:extLst>
          </p:cNvPr>
          <p:cNvSpPr txBox="1"/>
          <p:nvPr/>
        </p:nvSpPr>
        <p:spPr>
          <a:xfrm>
            <a:off x="10383638" y="36523"/>
            <a:ext cx="1746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rgbClr val="C00000"/>
                </a:solidFill>
                <a:latin typeface="Ubuntu" panose="020B0504030602030204" pitchFamily="34" charset="0"/>
              </a:rPr>
              <a:t>Приложение </a:t>
            </a:r>
            <a:endParaRPr lang="en-RU" sz="1400">
              <a:solidFill>
                <a:srgbClr val="C00000"/>
              </a:solidFill>
              <a:latin typeface="Ubuntu" panose="020B0504030602030204" pitchFamily="34" charset="0"/>
            </a:endParaRPr>
          </a:p>
        </p:txBody>
      </p:sp>
      <p:pic>
        <p:nvPicPr>
          <p:cNvPr id="15" name="Picture 16" descr="A red location pin with a black circle&#10;&#10;Description automatically generated">
            <a:extLst>
              <a:ext uri="{FF2B5EF4-FFF2-40B4-BE49-F238E27FC236}">
                <a16:creationId xmlns:a16="http://schemas.microsoft.com/office/drawing/2014/main" id="{1E0ED285-5395-2336-2B2A-8188427B9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7142" y="328267"/>
            <a:ext cx="254186" cy="254186"/>
          </a:xfrm>
          <a:prstGeom prst="rect">
            <a:avLst/>
          </a:prstGeom>
        </p:spPr>
      </p:pic>
      <p:cxnSp>
        <p:nvCxnSpPr>
          <p:cNvPr id="16" name="Straight Connector 18">
            <a:extLst>
              <a:ext uri="{FF2B5EF4-FFF2-40B4-BE49-F238E27FC236}">
                <a16:creationId xmlns:a16="http://schemas.microsoft.com/office/drawing/2014/main" id="{A5C6EB43-66C7-B68C-309D-10DAB9385F56}"/>
              </a:ext>
            </a:extLst>
          </p:cNvPr>
          <p:cNvCxnSpPr>
            <a:cxnSpLocks/>
          </p:cNvCxnSpPr>
          <p:nvPr/>
        </p:nvCxnSpPr>
        <p:spPr>
          <a:xfrm>
            <a:off x="11358993" y="421800"/>
            <a:ext cx="83300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103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Скругленный прямоугольник 50">
            <a:extLst>
              <a:ext uri="{FF2B5EF4-FFF2-40B4-BE49-F238E27FC236}">
                <a16:creationId xmlns:a16="http://schemas.microsoft.com/office/drawing/2014/main" id="{E928F1BB-73A9-1202-EF5D-B3892CECD7A2}"/>
              </a:ext>
            </a:extLst>
          </p:cNvPr>
          <p:cNvSpPr/>
          <p:nvPr/>
        </p:nvSpPr>
        <p:spPr>
          <a:xfrm>
            <a:off x="22239" y="1412539"/>
            <a:ext cx="1901047" cy="66577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9A5AE-1103-8A7C-63EB-ED2A57C4CD1F}"/>
              </a:ext>
            </a:extLst>
          </p:cNvPr>
          <p:cNvSpPr txBox="1"/>
          <p:nvPr/>
        </p:nvSpPr>
        <p:spPr>
          <a:xfrm>
            <a:off x="2008883" y="10324"/>
            <a:ext cx="161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rgbClr val="C00000"/>
                </a:solidFill>
                <a:latin typeface="Ubuntu" panose="020B0504030602030204" pitchFamily="34" charset="0"/>
              </a:rPr>
              <a:t>Анализ рынка</a:t>
            </a:r>
            <a:endParaRPr lang="en-RU" sz="1400">
              <a:solidFill>
                <a:srgbClr val="C00000"/>
              </a:solidFill>
              <a:latin typeface="Ubuntu" panose="020B05040306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C2398F-4C59-0063-F2C0-4BC226E741ED}"/>
              </a:ext>
            </a:extLst>
          </p:cNvPr>
          <p:cNvSpPr txBox="1"/>
          <p:nvPr/>
        </p:nvSpPr>
        <p:spPr>
          <a:xfrm>
            <a:off x="1207054" y="10324"/>
            <a:ext cx="105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Резюме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A1FEEFB-8760-79B8-F33A-3098020479ED}"/>
              </a:ext>
            </a:extLst>
          </p:cNvPr>
          <p:cNvSpPr txBox="1"/>
          <p:nvPr/>
        </p:nvSpPr>
        <p:spPr>
          <a:xfrm>
            <a:off x="7785399" y="10324"/>
            <a:ext cx="1991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Финансы и риски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15981C4-2818-C243-A63D-41B707833E24}"/>
              </a:ext>
            </a:extLst>
          </p:cNvPr>
          <p:cNvSpPr txBox="1"/>
          <p:nvPr/>
        </p:nvSpPr>
        <p:spPr>
          <a:xfrm>
            <a:off x="3293221" y="10324"/>
            <a:ext cx="211262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Общая концепция </a:t>
            </a:r>
            <a:endParaRPr lang="en-US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B7B7755-3286-0ED6-9D78-01935C592968}"/>
              </a:ext>
            </a:extLst>
          </p:cNvPr>
          <p:cNvSpPr txBox="1"/>
          <p:nvPr/>
        </p:nvSpPr>
        <p:spPr>
          <a:xfrm>
            <a:off x="9472319" y="10324"/>
            <a:ext cx="1248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Команда 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8BCC5011-8F72-CF89-78B4-1CA839FE1C7D}"/>
              </a:ext>
            </a:extLst>
          </p:cNvPr>
          <p:cNvSpPr txBox="1"/>
          <p:nvPr/>
        </p:nvSpPr>
        <p:spPr>
          <a:xfrm>
            <a:off x="4870486" y="10324"/>
            <a:ext cx="197116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Описание 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MVP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768A50B2-E3CF-FDE7-4969-D43D584EE507}"/>
              </a:ext>
            </a:extLst>
          </p:cNvPr>
          <p:cNvSpPr txBox="1"/>
          <p:nvPr/>
        </p:nvSpPr>
        <p:spPr>
          <a:xfrm>
            <a:off x="6305581" y="10324"/>
            <a:ext cx="190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План развития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7F06481F-1282-156F-71AF-E7DB30F19752}"/>
              </a:ext>
            </a:extLst>
          </p:cNvPr>
          <p:cNvSpPr txBox="1"/>
          <p:nvPr/>
        </p:nvSpPr>
        <p:spPr>
          <a:xfrm>
            <a:off x="10383638" y="10324"/>
            <a:ext cx="1746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Приложение 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0CCA82-B4C2-B4AF-1DD4-A64A8BFDD965}"/>
              </a:ext>
            </a:extLst>
          </p:cNvPr>
          <p:cNvSpPr txBox="1"/>
          <p:nvPr/>
        </p:nvSpPr>
        <p:spPr>
          <a:xfrm>
            <a:off x="524537" y="422158"/>
            <a:ext cx="11369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Ubuntu" panose="020B0504030602030204" pitchFamily="34" charset="0"/>
              </a:rPr>
              <a:t>Проведен анализ ЦА, наиболее привлекательным процессом для оптимизации является организация и нормирование труда</a:t>
            </a:r>
            <a:endParaRPr lang="ru-RU" sz="1400" b="1" dirty="0">
              <a:solidFill>
                <a:srgbClr val="6987AE"/>
              </a:solidFill>
              <a:latin typeface="Ubuntu" panose="020B0504030602030204" pitchFamily="34" charset="0"/>
            </a:endParaRPr>
          </a:p>
        </p:txBody>
      </p:sp>
      <p:cxnSp>
        <p:nvCxnSpPr>
          <p:cNvPr id="11" name="Прямая соединительная линия 5">
            <a:extLst>
              <a:ext uri="{FF2B5EF4-FFF2-40B4-BE49-F238E27FC236}">
                <a16:creationId xmlns:a16="http://schemas.microsoft.com/office/drawing/2014/main" id="{17741CF9-8973-4C5E-F0BD-337D3C104F24}"/>
              </a:ext>
            </a:extLst>
          </p:cNvPr>
          <p:cNvCxnSpPr/>
          <p:nvPr/>
        </p:nvCxnSpPr>
        <p:spPr>
          <a:xfrm>
            <a:off x="9500" y="753639"/>
            <a:ext cx="12192000" cy="0"/>
          </a:xfrm>
          <a:prstGeom prst="line">
            <a:avLst/>
          </a:prstGeom>
          <a:ln w="28575">
            <a:solidFill>
              <a:srgbClr val="B70E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8">
            <a:extLst>
              <a:ext uri="{FF2B5EF4-FFF2-40B4-BE49-F238E27FC236}">
                <a16:creationId xmlns:a16="http://schemas.microsoft.com/office/drawing/2014/main" id="{C570A7E6-50C4-3C14-2B82-0D4EC718411B}"/>
              </a:ext>
            </a:extLst>
          </p:cNvPr>
          <p:cNvCxnSpPr>
            <a:cxnSpLocks/>
          </p:cNvCxnSpPr>
          <p:nvPr/>
        </p:nvCxnSpPr>
        <p:spPr>
          <a:xfrm>
            <a:off x="2818740" y="398859"/>
            <a:ext cx="93827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B3C017BE-5E6E-B60E-133E-7FA448A98FFA}"/>
              </a:ext>
            </a:extLst>
          </p:cNvPr>
          <p:cNvCxnSpPr>
            <a:cxnSpLocks/>
          </p:cNvCxnSpPr>
          <p:nvPr/>
        </p:nvCxnSpPr>
        <p:spPr>
          <a:xfrm>
            <a:off x="9500" y="395640"/>
            <a:ext cx="2697480" cy="0"/>
          </a:xfrm>
          <a:prstGeom prst="line">
            <a:avLst/>
          </a:prstGeom>
          <a:ln w="28575">
            <a:solidFill>
              <a:srgbClr val="0744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6" descr="A red location pin with a black circle&#10;&#10;Description automatically generated">
            <a:extLst>
              <a:ext uri="{FF2B5EF4-FFF2-40B4-BE49-F238E27FC236}">
                <a16:creationId xmlns:a16="http://schemas.microsoft.com/office/drawing/2014/main" id="{5FB0D593-D49B-A2C5-D1F6-27AAF4FA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767" y="291713"/>
            <a:ext cx="254186" cy="254186"/>
          </a:xfrm>
          <a:prstGeom prst="rect">
            <a:avLst/>
          </a:prstGeom>
          <a:noFill/>
        </p:spPr>
      </p:pic>
      <p:pic>
        <p:nvPicPr>
          <p:cNvPr id="18" name="Рисунок 17" descr="Круги Харви 50% со сплошной заливкой">
            <a:extLst>
              <a:ext uri="{FF2B5EF4-FFF2-40B4-BE49-F238E27FC236}">
                <a16:creationId xmlns:a16="http://schemas.microsoft.com/office/drawing/2014/main" id="{410E4AEE-C6E5-EE2C-0100-DCB492B5E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599863" y="3418212"/>
            <a:ext cx="684772" cy="684772"/>
          </a:xfrm>
          <a:prstGeom prst="rect">
            <a:avLst/>
          </a:prstGeom>
        </p:spPr>
      </p:pic>
      <p:pic>
        <p:nvPicPr>
          <p:cNvPr id="19" name="Рисунок 18" descr="Круги Харви 100% со сплошной заливкой">
            <a:extLst>
              <a:ext uri="{FF2B5EF4-FFF2-40B4-BE49-F238E27FC236}">
                <a16:creationId xmlns:a16="http://schemas.microsoft.com/office/drawing/2014/main" id="{6C850776-B112-FBAB-59FC-69AF343EFC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5272" y="5359044"/>
            <a:ext cx="684772" cy="684772"/>
          </a:xfrm>
          <a:prstGeom prst="rect">
            <a:avLst/>
          </a:prstGeom>
        </p:spPr>
      </p:pic>
      <p:pic>
        <p:nvPicPr>
          <p:cNvPr id="21" name="Рисунок 20" descr="Круги Харви 0% со сплошной заливкой">
            <a:extLst>
              <a:ext uri="{FF2B5EF4-FFF2-40B4-BE49-F238E27FC236}">
                <a16:creationId xmlns:a16="http://schemas.microsoft.com/office/drawing/2014/main" id="{659536E3-0A1D-527D-820E-F5D6229CDB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73355" y="2446610"/>
            <a:ext cx="688607" cy="688607"/>
          </a:xfrm>
          <a:prstGeom prst="rect">
            <a:avLst/>
          </a:prstGeom>
        </p:spPr>
      </p:pic>
      <p:pic>
        <p:nvPicPr>
          <p:cNvPr id="22" name="Рисунок 21" descr="Круги Харви 0% со сплошной заливкой">
            <a:extLst>
              <a:ext uri="{FF2B5EF4-FFF2-40B4-BE49-F238E27FC236}">
                <a16:creationId xmlns:a16="http://schemas.microsoft.com/office/drawing/2014/main" id="{A5A765C4-F719-929D-9490-E021FF47EB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97946" y="4342868"/>
            <a:ext cx="688607" cy="688607"/>
          </a:xfrm>
          <a:prstGeom prst="rect">
            <a:avLst/>
          </a:prstGeom>
        </p:spPr>
      </p:pic>
      <p:pic>
        <p:nvPicPr>
          <p:cNvPr id="23" name="Рисунок 22" descr="Круги Харви 0% со сплошной заливкой">
            <a:extLst>
              <a:ext uri="{FF2B5EF4-FFF2-40B4-BE49-F238E27FC236}">
                <a16:creationId xmlns:a16="http://schemas.microsoft.com/office/drawing/2014/main" id="{C9E8C072-E0C2-2713-ED3D-5EF37ABDAA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76635" y="1380183"/>
            <a:ext cx="688607" cy="688607"/>
          </a:xfrm>
          <a:prstGeom prst="rect">
            <a:avLst/>
          </a:prstGeom>
        </p:spPr>
      </p:pic>
      <p:pic>
        <p:nvPicPr>
          <p:cNvPr id="24" name="Рисунок 23" descr="Круги Харви 50% со сплошной заливкой">
            <a:extLst>
              <a:ext uri="{FF2B5EF4-FFF2-40B4-BE49-F238E27FC236}">
                <a16:creationId xmlns:a16="http://schemas.microsoft.com/office/drawing/2014/main" id="{EF9992DA-644F-3EB8-B002-FBF3F354E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4475272" y="3418212"/>
            <a:ext cx="684772" cy="684772"/>
          </a:xfrm>
          <a:prstGeom prst="rect">
            <a:avLst/>
          </a:prstGeom>
        </p:spPr>
      </p:pic>
      <p:pic>
        <p:nvPicPr>
          <p:cNvPr id="25" name="Рисунок 24" descr="Круги Харви 100% со сплошной заливкой">
            <a:extLst>
              <a:ext uri="{FF2B5EF4-FFF2-40B4-BE49-F238E27FC236}">
                <a16:creationId xmlns:a16="http://schemas.microsoft.com/office/drawing/2014/main" id="{7E1056EA-236F-C4AA-544A-4457CCAB5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5272" y="4342868"/>
            <a:ext cx="684772" cy="684772"/>
          </a:xfrm>
          <a:prstGeom prst="rect">
            <a:avLst/>
          </a:prstGeom>
        </p:spPr>
      </p:pic>
      <p:pic>
        <p:nvPicPr>
          <p:cNvPr id="26" name="Рисунок 25" descr="Круги Харви 100% со сплошной заливкой">
            <a:extLst>
              <a:ext uri="{FF2B5EF4-FFF2-40B4-BE49-F238E27FC236}">
                <a16:creationId xmlns:a16="http://schemas.microsoft.com/office/drawing/2014/main" id="{661DDFE3-F13A-6BC1-8C81-53313331B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9863" y="2447918"/>
            <a:ext cx="684772" cy="684772"/>
          </a:xfrm>
          <a:prstGeom prst="rect">
            <a:avLst/>
          </a:prstGeom>
        </p:spPr>
      </p:pic>
      <p:pic>
        <p:nvPicPr>
          <p:cNvPr id="27" name="Рисунок 26" descr="Круги Харви 50% со сплошной заливкой">
            <a:extLst>
              <a:ext uri="{FF2B5EF4-FFF2-40B4-BE49-F238E27FC236}">
                <a16:creationId xmlns:a16="http://schemas.microsoft.com/office/drawing/2014/main" id="{6CAC7B3E-774F-EDED-3D22-98D68D378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603143" y="1380422"/>
            <a:ext cx="684772" cy="6847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43A8B8C-98C1-0CDF-9EF9-B725D28151EB}"/>
              </a:ext>
            </a:extLst>
          </p:cNvPr>
          <p:cNvSpPr txBox="1"/>
          <p:nvPr/>
        </p:nvSpPr>
        <p:spPr>
          <a:xfrm>
            <a:off x="3991419" y="835258"/>
            <a:ext cx="159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>
                <a:latin typeface="Ubuntu" panose="020B0504030602030204" pitchFamily="34" charset="0"/>
              </a:rPr>
              <a:t>Степень внедрения ИИ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11F785-5E89-5F95-485B-DEE9B1158F16}"/>
              </a:ext>
            </a:extLst>
          </p:cNvPr>
          <p:cNvSpPr txBox="1"/>
          <p:nvPr/>
        </p:nvSpPr>
        <p:spPr>
          <a:xfrm>
            <a:off x="5038160" y="837564"/>
            <a:ext cx="1808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Ubuntu" panose="020B0504030602030204" pitchFamily="34" charset="0"/>
              </a:rPr>
              <a:t>Потенциальная отдача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951AC0-F5F8-BA27-BF7C-1A8C42492B39}"/>
              </a:ext>
            </a:extLst>
          </p:cNvPr>
          <p:cNvSpPr txBox="1"/>
          <p:nvPr/>
        </p:nvSpPr>
        <p:spPr>
          <a:xfrm>
            <a:off x="368915" y="762325"/>
            <a:ext cx="410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Ubuntu" panose="020B0504030602030204" pitchFamily="34" charset="0"/>
              </a:rPr>
              <a:t>Текущие состояние процессов</a:t>
            </a:r>
          </a:p>
        </p:txBody>
      </p:sp>
      <p:pic>
        <p:nvPicPr>
          <p:cNvPr id="33" name="Рисунок 32" descr="Круги Харви 0% со сплошной заливкой">
            <a:extLst>
              <a:ext uri="{FF2B5EF4-FFF2-40B4-BE49-F238E27FC236}">
                <a16:creationId xmlns:a16="http://schemas.microsoft.com/office/drawing/2014/main" id="{CBAB2FD0-E98E-49E4-AB5B-5305FFEB98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97946" y="5357126"/>
            <a:ext cx="688607" cy="688607"/>
          </a:xfrm>
          <a:prstGeom prst="rect">
            <a:avLst/>
          </a:prstGeom>
        </p:spPr>
      </p:pic>
      <p:sp>
        <p:nvSpPr>
          <p:cNvPr id="34" name="Скругленный прямоугольник 30">
            <a:extLst>
              <a:ext uri="{FF2B5EF4-FFF2-40B4-BE49-F238E27FC236}">
                <a16:creationId xmlns:a16="http://schemas.microsoft.com/office/drawing/2014/main" id="{49487851-F231-657A-0B7D-4DD22491729B}"/>
              </a:ext>
            </a:extLst>
          </p:cNvPr>
          <p:cNvSpPr/>
          <p:nvPr/>
        </p:nvSpPr>
        <p:spPr>
          <a:xfrm>
            <a:off x="7100936" y="1489322"/>
            <a:ext cx="4552528" cy="1337717"/>
          </a:xfrm>
          <a:prstGeom prst="roundRect">
            <a:avLst>
              <a:gd name="adj" fmla="val 589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Ubuntu" panose="020B0504030602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2179EB-1EA6-1DC7-5FAE-D23706C5436D}"/>
              </a:ext>
            </a:extLst>
          </p:cNvPr>
          <p:cNvSpPr txBox="1"/>
          <p:nvPr/>
        </p:nvSpPr>
        <p:spPr>
          <a:xfrm>
            <a:off x="8264883" y="1489322"/>
            <a:ext cx="2282654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ru-RU" sz="1600" b="1">
                <a:solidFill>
                  <a:schemeClr val="bg1"/>
                </a:solidFill>
                <a:latin typeface="Ubuntu"/>
              </a:rPr>
              <a:t>Потребности</a:t>
            </a:r>
            <a:r>
              <a:rPr lang="en-US" sz="1200" b="1">
                <a:solidFill>
                  <a:schemeClr val="bg1"/>
                </a:solidFill>
                <a:latin typeface="Ubuntu"/>
              </a:rPr>
              <a:t>  </a:t>
            </a:r>
            <a:endParaRPr lang="ru-RU" sz="1200" b="1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200" dirty="0">
              <a:latin typeface="Ubuntu" panose="020B0504030602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CA8685-5FA7-21FF-B0D4-1ED86073D3A6}"/>
              </a:ext>
            </a:extLst>
          </p:cNvPr>
          <p:cNvSpPr txBox="1"/>
          <p:nvPr/>
        </p:nvSpPr>
        <p:spPr>
          <a:xfrm>
            <a:off x="7683008" y="1035499"/>
            <a:ext cx="34339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b="1">
                <a:latin typeface="Ubuntu" panose="020B0504030602030204" pitchFamily="34" charset="0"/>
              </a:rPr>
              <a:t>Целевая аудитория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66D77D-5990-7472-8D98-8BBC809F9615}"/>
              </a:ext>
            </a:extLst>
          </p:cNvPr>
          <p:cNvSpPr txBox="1"/>
          <p:nvPr/>
        </p:nvSpPr>
        <p:spPr>
          <a:xfrm>
            <a:off x="7324339" y="1808164"/>
            <a:ext cx="3206448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Ubuntu" panose="020B0504030602030204" pitchFamily="34" charset="0"/>
              </a:rPr>
              <a:t>Комфортная рабочая среда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Ubuntu" panose="020B0504030602030204" pitchFamily="34" charset="0"/>
              </a:rPr>
              <a:t>Выстроенные процессы</a:t>
            </a:r>
            <a:endParaRPr lang="en-US" sz="14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Ubuntu" panose="020B0504030602030204" pitchFamily="34" charset="0"/>
              </a:rPr>
              <a:t>Слаженная команда</a:t>
            </a:r>
            <a:endParaRPr lang="en-US" sz="14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Ubuntu" panose="020B0504030602030204" pitchFamily="34" charset="0"/>
              </a:rPr>
              <a:t>Эффективное руководство</a:t>
            </a:r>
            <a:r>
              <a:rPr lang="ru-RU" sz="12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</a:p>
        </p:txBody>
      </p:sp>
      <p:graphicFrame>
        <p:nvGraphicFramePr>
          <p:cNvPr id="40" name="Диаграмма 39">
            <a:extLst>
              <a:ext uri="{FF2B5EF4-FFF2-40B4-BE49-F238E27FC236}">
                <a16:creationId xmlns:a16="http://schemas.microsoft.com/office/drawing/2014/main" id="{94FEB752-0E21-0DE6-107C-265EE59F70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648272"/>
              </p:ext>
            </p:extLst>
          </p:nvPr>
        </p:nvGraphicFramePr>
        <p:xfrm>
          <a:off x="6683240" y="2964836"/>
          <a:ext cx="3029115" cy="1800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41" name="Диаграмма 40">
            <a:extLst>
              <a:ext uri="{FF2B5EF4-FFF2-40B4-BE49-F238E27FC236}">
                <a16:creationId xmlns:a16="http://schemas.microsoft.com/office/drawing/2014/main" id="{BFD817A5-E3B9-87FD-082B-DB058BE0A8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9939235"/>
              </p:ext>
            </p:extLst>
          </p:nvPr>
        </p:nvGraphicFramePr>
        <p:xfrm>
          <a:off x="9088529" y="3007723"/>
          <a:ext cx="3328600" cy="1818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1D980E29-BE57-A03D-590A-4BABAC390A58}"/>
              </a:ext>
            </a:extLst>
          </p:cNvPr>
          <p:cNvCxnSpPr/>
          <p:nvPr/>
        </p:nvCxnSpPr>
        <p:spPr>
          <a:xfrm>
            <a:off x="6683240" y="1147382"/>
            <a:ext cx="0" cy="5613043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Треугольник 36">
            <a:extLst>
              <a:ext uri="{FF2B5EF4-FFF2-40B4-BE49-F238E27FC236}">
                <a16:creationId xmlns:a16="http://schemas.microsoft.com/office/drawing/2014/main" id="{C859DD81-64F9-03B4-97AF-36723E0062B9}"/>
              </a:ext>
            </a:extLst>
          </p:cNvPr>
          <p:cNvSpPr/>
          <p:nvPr/>
        </p:nvSpPr>
        <p:spPr>
          <a:xfrm flipV="1">
            <a:off x="1271157" y="6165882"/>
            <a:ext cx="4299317" cy="259408"/>
          </a:xfrm>
          <a:prstGeom prst="triangle">
            <a:avLst>
              <a:gd name="adj" fmla="val 50813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Ubuntu" panose="020B0504030602030204" pitchFamily="34" charset="0"/>
            </a:endParaRPr>
          </a:p>
        </p:txBody>
      </p:sp>
      <p:graphicFrame>
        <p:nvGraphicFramePr>
          <p:cNvPr id="47" name="Диаграмма 46">
            <a:extLst>
              <a:ext uri="{FF2B5EF4-FFF2-40B4-BE49-F238E27FC236}">
                <a16:creationId xmlns:a16="http://schemas.microsoft.com/office/drawing/2014/main" id="{84698233-451A-3081-ABB4-95CA0A5955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1775897"/>
              </p:ext>
            </p:extLst>
          </p:nvPr>
        </p:nvGraphicFramePr>
        <p:xfrm>
          <a:off x="7352554" y="4905881"/>
          <a:ext cx="4839446" cy="1830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E6D766DF-64F1-6BFC-356B-8E9568F179B9}"/>
              </a:ext>
            </a:extLst>
          </p:cNvPr>
          <p:cNvSpPr txBox="1"/>
          <p:nvPr/>
        </p:nvSpPr>
        <p:spPr>
          <a:xfrm>
            <a:off x="632269" y="6383307"/>
            <a:ext cx="5577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>
                <a:latin typeface="Ubuntu" panose="020B0504030602030204" pitchFamily="34" charset="0"/>
              </a:rPr>
              <a:t>Оптимальный выбор: Организация и нормирование труда</a:t>
            </a:r>
          </a:p>
          <a:p>
            <a:pPr algn="ctr"/>
            <a:endParaRPr lang="ru-RU">
              <a:latin typeface="Ubuntu" panose="020B0504030602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757CD4-14A1-BF70-A9BD-C6EC3A1F6073}"/>
              </a:ext>
            </a:extLst>
          </p:cNvPr>
          <p:cNvSpPr txBox="1"/>
          <p:nvPr/>
        </p:nvSpPr>
        <p:spPr>
          <a:xfrm>
            <a:off x="-53235" y="6647119"/>
            <a:ext cx="36938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Источники: отчет РЖД 2021, отчет РЖД 2022</a:t>
            </a: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96AC7EBF-4BF7-0E26-B3C4-0994EB4F0863}"/>
              </a:ext>
            </a:extLst>
          </p:cNvPr>
          <p:cNvSpPr/>
          <p:nvPr/>
        </p:nvSpPr>
        <p:spPr>
          <a:xfrm>
            <a:off x="2029013" y="1341285"/>
            <a:ext cx="2212916" cy="77433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D00AD4-23FE-3BD1-8D32-EC8CFFA0E27B}"/>
              </a:ext>
            </a:extLst>
          </p:cNvPr>
          <p:cNvSpPr txBox="1"/>
          <p:nvPr/>
        </p:nvSpPr>
        <p:spPr>
          <a:xfrm>
            <a:off x="2141142" y="1320516"/>
            <a:ext cx="23737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None/>
            </a:pPr>
            <a:r>
              <a:rPr lang="ru-RU" sz="1200" b="1">
                <a:solidFill>
                  <a:srgbClr val="C00000"/>
                </a:solidFill>
                <a:latin typeface="Ubuntu" panose="020B0504030602030204" pitchFamily="34" charset="0"/>
              </a:rPr>
              <a:t>1</a:t>
            </a:r>
            <a:r>
              <a:rPr lang="ru-RU" sz="1200">
                <a:latin typeface="Ubuntu" panose="020B0504030602030204" pitchFamily="34" charset="0"/>
              </a:rPr>
              <a:t> Сервисный портал работника</a:t>
            </a:r>
          </a:p>
          <a:p>
            <a:pPr lvl="0">
              <a:buNone/>
            </a:pPr>
            <a:r>
              <a:rPr lang="ru-RU" sz="1200" b="1">
                <a:solidFill>
                  <a:srgbClr val="C00000"/>
                </a:solidFill>
                <a:latin typeface="Ubuntu" panose="020B0504030602030204" pitchFamily="34" charset="0"/>
              </a:rPr>
              <a:t>2 </a:t>
            </a:r>
            <a:r>
              <a:rPr lang="ru-RU" sz="1200">
                <a:latin typeface="Ubuntu" panose="020B0504030602030204" pitchFamily="34" charset="0"/>
              </a:rPr>
              <a:t>Электронные рассылки </a:t>
            </a:r>
          </a:p>
          <a:p>
            <a:pPr lvl="0">
              <a:buNone/>
            </a:pPr>
            <a:r>
              <a:rPr lang="ru-RU" sz="1200" b="1">
                <a:solidFill>
                  <a:srgbClr val="C00000"/>
                </a:solidFill>
                <a:latin typeface="Ubuntu" panose="020B0504030602030204" pitchFamily="34" charset="0"/>
              </a:rPr>
              <a:t>3</a:t>
            </a:r>
            <a:r>
              <a:rPr lang="ru-RU" sz="1200">
                <a:latin typeface="Ubuntu" panose="020B0504030602030204" pitchFamily="34" charset="0"/>
              </a:rPr>
              <a:t> Корпоративные СМИ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124939-6A38-5FCE-02F6-9AA0D72E1619}"/>
              </a:ext>
            </a:extLst>
          </p:cNvPr>
          <p:cNvSpPr txBox="1"/>
          <p:nvPr/>
        </p:nvSpPr>
        <p:spPr>
          <a:xfrm>
            <a:off x="111506" y="1470443"/>
            <a:ext cx="1783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ru-RU" sz="1400" b="1" dirty="0">
                <a:solidFill>
                  <a:schemeClr val="bg1"/>
                </a:solidFill>
                <a:latin typeface="Ubuntu" panose="020B0504030602030204" pitchFamily="34" charset="0"/>
              </a:rPr>
              <a:t>Внутренние</a:t>
            </a:r>
          </a:p>
          <a:p>
            <a:pPr lvl="0" algn="ctr"/>
            <a:r>
              <a:rPr lang="ru-RU" sz="1400" b="1" dirty="0">
                <a:solidFill>
                  <a:schemeClr val="bg1"/>
                </a:solidFill>
                <a:latin typeface="Ubuntu" panose="020B0504030602030204" pitchFamily="34" charset="0"/>
              </a:rPr>
              <a:t>коммуникации</a:t>
            </a:r>
            <a:endParaRPr lang="ru-RU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52" name="Скругленный прямоугольник 51">
            <a:extLst>
              <a:ext uri="{FF2B5EF4-FFF2-40B4-BE49-F238E27FC236}">
                <a16:creationId xmlns:a16="http://schemas.microsoft.com/office/drawing/2014/main" id="{401F16EA-E252-81ED-A2E6-D601AD035A18}"/>
              </a:ext>
            </a:extLst>
          </p:cNvPr>
          <p:cNvSpPr/>
          <p:nvPr/>
        </p:nvSpPr>
        <p:spPr>
          <a:xfrm>
            <a:off x="18958" y="2412969"/>
            <a:ext cx="1907780" cy="66577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CB6D0B-F33E-B20A-75DD-3C71159423EC}"/>
              </a:ext>
            </a:extLst>
          </p:cNvPr>
          <p:cNvSpPr txBox="1"/>
          <p:nvPr/>
        </p:nvSpPr>
        <p:spPr>
          <a:xfrm>
            <a:off x="-131195" y="2486296"/>
            <a:ext cx="2212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ru-RU" sz="1400" b="1">
                <a:solidFill>
                  <a:schemeClr val="bg1"/>
                </a:solidFill>
                <a:latin typeface="Ubuntu" panose="020B0504030602030204" pitchFamily="34" charset="0"/>
              </a:rPr>
              <a:t>Организация и нормирование труда</a:t>
            </a:r>
            <a:endParaRPr lang="ru-RU" sz="140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EE2559C-FD04-863C-2EA9-D611E1D7B234}"/>
              </a:ext>
            </a:extLst>
          </p:cNvPr>
          <p:cNvSpPr txBox="1"/>
          <p:nvPr/>
        </p:nvSpPr>
        <p:spPr>
          <a:xfrm>
            <a:off x="2027968" y="2431721"/>
            <a:ext cx="2243226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algn="ctr"/>
            <a:r>
              <a:rPr lang="ru-RU" sz="1200">
                <a:latin typeface="Ubuntu"/>
              </a:rPr>
              <a:t>Планирование с помощью </a:t>
            </a:r>
            <a:r>
              <a:rPr lang="ru-RU" sz="1200" b="1">
                <a:latin typeface="Ubuntu"/>
              </a:rPr>
              <a:t>ЕК АСУТР</a:t>
            </a:r>
            <a:r>
              <a:rPr lang="ru-RU" sz="1200">
                <a:latin typeface="Ubuntu"/>
              </a:rPr>
              <a:t>, планируется переход на</a:t>
            </a:r>
            <a:r>
              <a:rPr lang="en-US" sz="1200">
                <a:latin typeface="Ubuntu"/>
              </a:rPr>
              <a:t> </a:t>
            </a:r>
            <a:r>
              <a:rPr lang="en-US" sz="1200" b="1">
                <a:latin typeface="Ubuntu"/>
              </a:rPr>
              <a:t>C1</a:t>
            </a:r>
            <a:endParaRPr lang="ru-RU" sz="1200">
              <a:latin typeface="Ubuntu"/>
            </a:endParaRPr>
          </a:p>
        </p:txBody>
      </p:sp>
      <p:sp>
        <p:nvSpPr>
          <p:cNvPr id="59" name="Скругленный прямоугольник 58">
            <a:extLst>
              <a:ext uri="{FF2B5EF4-FFF2-40B4-BE49-F238E27FC236}">
                <a16:creationId xmlns:a16="http://schemas.microsoft.com/office/drawing/2014/main" id="{22120951-DC73-0B41-75F7-CA615BDBEB87}"/>
              </a:ext>
            </a:extLst>
          </p:cNvPr>
          <p:cNvSpPr/>
          <p:nvPr/>
        </p:nvSpPr>
        <p:spPr>
          <a:xfrm>
            <a:off x="20867" y="3435038"/>
            <a:ext cx="1907780" cy="66577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C04C33-BE3F-C5E5-DC95-672B611A8847}"/>
              </a:ext>
            </a:extLst>
          </p:cNvPr>
          <p:cNvSpPr txBox="1"/>
          <p:nvPr/>
        </p:nvSpPr>
        <p:spPr>
          <a:xfrm>
            <a:off x="-52295" y="3492946"/>
            <a:ext cx="20541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ru-RU" sz="1400" b="1">
                <a:solidFill>
                  <a:schemeClr val="bg1"/>
                </a:solidFill>
                <a:latin typeface="Ubuntu" panose="020B0504030602030204" pitchFamily="34" charset="0"/>
              </a:rPr>
              <a:t>Обучение и развитие кадров</a:t>
            </a:r>
            <a:endParaRPr lang="ru-RU" sz="140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65" name="Скругленный прямоугольник 64">
            <a:extLst>
              <a:ext uri="{FF2B5EF4-FFF2-40B4-BE49-F238E27FC236}">
                <a16:creationId xmlns:a16="http://schemas.microsoft.com/office/drawing/2014/main" id="{808C8876-B803-60DD-D7BF-581D6F9DD5A8}"/>
              </a:ext>
            </a:extLst>
          </p:cNvPr>
          <p:cNvSpPr/>
          <p:nvPr/>
        </p:nvSpPr>
        <p:spPr>
          <a:xfrm>
            <a:off x="18958" y="4392700"/>
            <a:ext cx="1907780" cy="65711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1B8D064-1F19-DA24-659A-467C9EDB529B}"/>
              </a:ext>
            </a:extLst>
          </p:cNvPr>
          <p:cNvSpPr txBox="1"/>
          <p:nvPr/>
        </p:nvSpPr>
        <p:spPr>
          <a:xfrm>
            <a:off x="1923140" y="3515163"/>
            <a:ext cx="2420832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algn="ctr"/>
            <a:r>
              <a:rPr lang="en" sz="1200">
                <a:latin typeface="Ubuntu"/>
              </a:rPr>
              <a:t>«</a:t>
            </a:r>
            <a:r>
              <a:rPr lang="ru-RU" sz="1200" b="1">
                <a:latin typeface="Ubuntu"/>
              </a:rPr>
              <a:t>Лучший корпоративный университет мира</a:t>
            </a:r>
            <a:r>
              <a:rPr lang="ru-RU" sz="1200">
                <a:latin typeface="Ubuntu"/>
              </a:rPr>
              <a:t>»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FEEC6F3-21CD-A8FA-126F-AFDED209F2F2}"/>
              </a:ext>
            </a:extLst>
          </p:cNvPr>
          <p:cNvSpPr txBox="1"/>
          <p:nvPr/>
        </p:nvSpPr>
        <p:spPr>
          <a:xfrm>
            <a:off x="164251" y="4479256"/>
            <a:ext cx="16324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ru-RU" sz="1400" b="1">
                <a:solidFill>
                  <a:schemeClr val="bg1"/>
                </a:solidFill>
                <a:latin typeface="Ubuntu" panose="020B0504030602030204" pitchFamily="34" charset="0"/>
              </a:rPr>
              <a:t>Адаптация персонала</a:t>
            </a:r>
            <a:endParaRPr lang="ru-RU" sz="140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72" name="Скругленный прямоугольник 71">
            <a:extLst>
              <a:ext uri="{FF2B5EF4-FFF2-40B4-BE49-F238E27FC236}">
                <a16:creationId xmlns:a16="http://schemas.microsoft.com/office/drawing/2014/main" id="{46DB7932-5DCE-1352-3B75-2A41FF7EDBCF}"/>
              </a:ext>
            </a:extLst>
          </p:cNvPr>
          <p:cNvSpPr/>
          <p:nvPr/>
        </p:nvSpPr>
        <p:spPr>
          <a:xfrm>
            <a:off x="2025733" y="2363190"/>
            <a:ext cx="2249311" cy="77433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Скругленный прямоугольник 72">
            <a:extLst>
              <a:ext uri="{FF2B5EF4-FFF2-40B4-BE49-F238E27FC236}">
                <a16:creationId xmlns:a16="http://schemas.microsoft.com/office/drawing/2014/main" id="{464E7AA2-5BE0-F52B-EAA6-9558C4776341}"/>
              </a:ext>
            </a:extLst>
          </p:cNvPr>
          <p:cNvSpPr/>
          <p:nvPr/>
        </p:nvSpPr>
        <p:spPr>
          <a:xfrm>
            <a:off x="2022453" y="3360789"/>
            <a:ext cx="2212916" cy="77433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Скругленный прямоугольник 73">
            <a:extLst>
              <a:ext uri="{FF2B5EF4-FFF2-40B4-BE49-F238E27FC236}">
                <a16:creationId xmlns:a16="http://schemas.microsoft.com/office/drawing/2014/main" id="{4F006790-6571-6C14-2A0F-72DE95349B3E}"/>
              </a:ext>
            </a:extLst>
          </p:cNvPr>
          <p:cNvSpPr/>
          <p:nvPr/>
        </p:nvSpPr>
        <p:spPr>
          <a:xfrm>
            <a:off x="2031278" y="4326238"/>
            <a:ext cx="2212916" cy="77433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Скругленный прямоугольник 74">
            <a:extLst>
              <a:ext uri="{FF2B5EF4-FFF2-40B4-BE49-F238E27FC236}">
                <a16:creationId xmlns:a16="http://schemas.microsoft.com/office/drawing/2014/main" id="{29F6715F-907D-9A90-423E-B6A7DCE70C4F}"/>
              </a:ext>
            </a:extLst>
          </p:cNvPr>
          <p:cNvSpPr/>
          <p:nvPr/>
        </p:nvSpPr>
        <p:spPr>
          <a:xfrm>
            <a:off x="2030547" y="5338268"/>
            <a:ext cx="2212916" cy="77433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Скругленный прямоугольник 75">
            <a:extLst>
              <a:ext uri="{FF2B5EF4-FFF2-40B4-BE49-F238E27FC236}">
                <a16:creationId xmlns:a16="http://schemas.microsoft.com/office/drawing/2014/main" id="{2E33340E-0759-A1B7-EC62-BBD8AB3D0373}"/>
              </a:ext>
            </a:extLst>
          </p:cNvPr>
          <p:cNvSpPr/>
          <p:nvPr/>
        </p:nvSpPr>
        <p:spPr>
          <a:xfrm>
            <a:off x="23752" y="5422585"/>
            <a:ext cx="1907780" cy="622481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FBAD00-D629-4BAC-4340-22260CF27295}"/>
              </a:ext>
            </a:extLst>
          </p:cNvPr>
          <p:cNvSpPr txBox="1"/>
          <p:nvPr/>
        </p:nvSpPr>
        <p:spPr>
          <a:xfrm>
            <a:off x="419163" y="5575980"/>
            <a:ext cx="12282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1400" b="1">
                <a:solidFill>
                  <a:schemeClr val="bg1"/>
                </a:solidFill>
                <a:latin typeface="Ubuntu" panose="020B0504030602030204" pitchFamily="34" charset="0"/>
              </a:rPr>
              <a:t>Рекрутинг</a:t>
            </a:r>
            <a:endParaRPr lang="ru-RU" sz="140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DC037B1-EE9B-8A99-BA05-A2AB8FFB4799}"/>
              </a:ext>
            </a:extLst>
          </p:cNvPr>
          <p:cNvSpPr txBox="1"/>
          <p:nvPr/>
        </p:nvSpPr>
        <p:spPr>
          <a:xfrm>
            <a:off x="1990977" y="5402267"/>
            <a:ext cx="2326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1200">
                <a:latin typeface="Ubuntu" panose="020B0504030602030204" pitchFamily="34" charset="0"/>
              </a:rPr>
              <a:t>Планируется внедрить </a:t>
            </a:r>
            <a:r>
              <a:rPr lang="ru-RU" sz="1200" b="1">
                <a:latin typeface="Ubuntu" panose="020B0504030602030204" pitchFamily="34" charset="0"/>
              </a:rPr>
              <a:t>чат-бот</a:t>
            </a:r>
            <a:r>
              <a:rPr lang="ru-RU" sz="1200">
                <a:latin typeface="Ubuntu" panose="020B0504030602030204" pitchFamily="34" charset="0"/>
              </a:rPr>
              <a:t>, помогающий  сотрудникам адаптироваться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9FE7DE-AD8C-D069-9F7C-66C9240D1192}"/>
              </a:ext>
            </a:extLst>
          </p:cNvPr>
          <p:cNvSpPr txBox="1"/>
          <p:nvPr/>
        </p:nvSpPr>
        <p:spPr>
          <a:xfrm>
            <a:off x="2110515" y="4395687"/>
            <a:ext cx="2448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1200" b="1">
                <a:solidFill>
                  <a:srgbClr val="C00000"/>
                </a:solidFill>
                <a:latin typeface="Ubuntu" panose="020B0504030602030204" pitchFamily="34" charset="0"/>
              </a:rPr>
              <a:t>1</a:t>
            </a:r>
            <a:r>
              <a:rPr lang="ru-RU" sz="1200">
                <a:latin typeface="Ubuntu" panose="020B0504030602030204" pitchFamily="34" charset="0"/>
              </a:rPr>
              <a:t> </a:t>
            </a:r>
            <a:r>
              <a:rPr lang="ru-RU" sz="1200" b="1">
                <a:latin typeface="Ubuntu" panose="020B0504030602030204" pitchFamily="34" charset="0"/>
              </a:rPr>
              <a:t>Робот рекрутер</a:t>
            </a:r>
          </a:p>
          <a:p>
            <a:pPr lvl="0"/>
            <a:r>
              <a:rPr lang="ru-RU" sz="1200" b="1">
                <a:solidFill>
                  <a:srgbClr val="C00000"/>
                </a:solidFill>
                <a:latin typeface="Ubuntu" panose="020B0504030602030204" pitchFamily="34" charset="0"/>
              </a:rPr>
              <a:t>2</a:t>
            </a:r>
            <a:r>
              <a:rPr lang="ru-RU" sz="1200">
                <a:latin typeface="Ubuntu" panose="020B0504030602030204" pitchFamily="34" charset="0"/>
              </a:rPr>
              <a:t> </a:t>
            </a:r>
            <a:r>
              <a:rPr lang="ru-RU" sz="1200" b="1">
                <a:latin typeface="Ubuntu" panose="020B0504030602030204" pitchFamily="34" charset="0"/>
              </a:rPr>
              <a:t>Чат-бот</a:t>
            </a:r>
            <a:r>
              <a:rPr lang="ru-RU" sz="1200">
                <a:latin typeface="Ubuntu" panose="020B0504030602030204" pitchFamily="34" charset="0"/>
              </a:rPr>
              <a:t> для передачи информации об интервью</a:t>
            </a:r>
          </a:p>
        </p:txBody>
      </p:sp>
      <p:cxnSp>
        <p:nvCxnSpPr>
          <p:cNvPr id="37" name="Straight Connector 53">
            <a:extLst>
              <a:ext uri="{FF2B5EF4-FFF2-40B4-BE49-F238E27FC236}">
                <a16:creationId xmlns:a16="http://schemas.microsoft.com/office/drawing/2014/main" id="{7AA27332-4B8D-0857-25AA-75FFFFC2AD71}"/>
              </a:ext>
            </a:extLst>
          </p:cNvPr>
          <p:cNvCxnSpPr/>
          <p:nvPr/>
        </p:nvCxnSpPr>
        <p:spPr>
          <a:xfrm>
            <a:off x="-23743" y="3250360"/>
            <a:ext cx="6683240" cy="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53">
            <a:extLst>
              <a:ext uri="{FF2B5EF4-FFF2-40B4-BE49-F238E27FC236}">
                <a16:creationId xmlns:a16="http://schemas.microsoft.com/office/drawing/2014/main" id="{627A06FA-92FA-A0F3-700F-61CD97C002BE}"/>
              </a:ext>
            </a:extLst>
          </p:cNvPr>
          <p:cNvCxnSpPr/>
          <p:nvPr/>
        </p:nvCxnSpPr>
        <p:spPr>
          <a:xfrm>
            <a:off x="15093" y="2221533"/>
            <a:ext cx="6683240" cy="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53">
            <a:extLst>
              <a:ext uri="{FF2B5EF4-FFF2-40B4-BE49-F238E27FC236}">
                <a16:creationId xmlns:a16="http://schemas.microsoft.com/office/drawing/2014/main" id="{41B78408-346B-4F75-E8B3-2F303A07F8B1}"/>
              </a:ext>
            </a:extLst>
          </p:cNvPr>
          <p:cNvCxnSpPr/>
          <p:nvPr/>
        </p:nvCxnSpPr>
        <p:spPr>
          <a:xfrm>
            <a:off x="-6547" y="4237902"/>
            <a:ext cx="6683240" cy="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53">
            <a:extLst>
              <a:ext uri="{FF2B5EF4-FFF2-40B4-BE49-F238E27FC236}">
                <a16:creationId xmlns:a16="http://schemas.microsoft.com/office/drawing/2014/main" id="{5ECD0B10-0C69-6802-E20A-CA896535B3CB}"/>
              </a:ext>
            </a:extLst>
          </p:cNvPr>
          <p:cNvCxnSpPr/>
          <p:nvPr/>
        </p:nvCxnSpPr>
        <p:spPr>
          <a:xfrm>
            <a:off x="-27715" y="5225079"/>
            <a:ext cx="6683240" cy="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Рисунок 52" descr="Изображение выглядит как Графика, Шрифт, дизайн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619FDE6E-AB80-62F1-543D-0E5264E7A5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52188" y="1758103"/>
            <a:ext cx="930858" cy="930858"/>
          </a:xfrm>
          <a:prstGeom prst="rect">
            <a:avLst/>
          </a:prstGeom>
        </p:spPr>
      </p:pic>
      <p:sp>
        <p:nvSpPr>
          <p:cNvPr id="44" name="Номер слайда 17">
            <a:extLst>
              <a:ext uri="{FF2B5EF4-FFF2-40B4-BE49-F238E27FC236}">
                <a16:creationId xmlns:a16="http://schemas.microsoft.com/office/drawing/2014/main" id="{5E2EAA03-DD85-1321-7AF4-94CF4EF13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8761" y="6413556"/>
            <a:ext cx="2743200" cy="365125"/>
          </a:xfrm>
        </p:spPr>
        <p:txBody>
          <a:bodyPr/>
          <a:lstStyle/>
          <a:p>
            <a:fld id="{2AB48AD9-C300-D240-9EC2-9B440075D4CA}" type="slidenum">
              <a:rPr lang="ru-RU" smtClean="0"/>
              <a:t>3</a:t>
            </a:fld>
            <a:endParaRPr lang="ru-RU"/>
          </a:p>
        </p:txBody>
      </p:sp>
      <p:pic>
        <p:nvPicPr>
          <p:cNvPr id="56" name="Picture 45" descr="A red and black logo&#10;&#10;Description automatically generated">
            <a:extLst>
              <a:ext uri="{FF2B5EF4-FFF2-40B4-BE49-F238E27FC236}">
                <a16:creationId xmlns:a16="http://schemas.microsoft.com/office/drawing/2014/main" id="{45BB6047-C5C0-FF76-A27B-E094E203B2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330" y="23083"/>
            <a:ext cx="727821" cy="3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45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40" descr="Изображение выглядит как текст, снимок экрана, программное обеспечение, веб-страница&#10;&#10;Автоматически созданное описание">
            <a:extLst>
              <a:ext uri="{FF2B5EF4-FFF2-40B4-BE49-F238E27FC236}">
                <a16:creationId xmlns:a16="http://schemas.microsoft.com/office/drawing/2014/main" id="{C648E66C-1CA5-1796-A6A4-0578A278F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4" y="927510"/>
            <a:ext cx="6300293" cy="544890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AF5DC2D-902D-37A3-9E45-CCC27F3E3FC1}"/>
              </a:ext>
            </a:extLst>
          </p:cNvPr>
          <p:cNvSpPr txBox="1"/>
          <p:nvPr/>
        </p:nvSpPr>
        <p:spPr>
          <a:xfrm>
            <a:off x="2008883" y="23800"/>
            <a:ext cx="161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Анализ рынка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9D4B9F-0501-2168-29C9-CD011AFA2224}"/>
              </a:ext>
            </a:extLst>
          </p:cNvPr>
          <p:cNvSpPr txBox="1"/>
          <p:nvPr/>
        </p:nvSpPr>
        <p:spPr>
          <a:xfrm>
            <a:off x="1207054" y="22222"/>
            <a:ext cx="105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Резюме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46" name="TextBox 4">
            <a:extLst>
              <a:ext uri="{FF2B5EF4-FFF2-40B4-BE49-F238E27FC236}">
                <a16:creationId xmlns:a16="http://schemas.microsoft.com/office/drawing/2014/main" id="{34A47AD9-D8F1-50B9-5CAA-F7289B4ACEB3}"/>
              </a:ext>
            </a:extLst>
          </p:cNvPr>
          <p:cNvSpPr txBox="1"/>
          <p:nvPr/>
        </p:nvSpPr>
        <p:spPr>
          <a:xfrm>
            <a:off x="7785399" y="46345"/>
            <a:ext cx="1991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Финансы и риски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47" name="TextBox 5">
            <a:extLst>
              <a:ext uri="{FF2B5EF4-FFF2-40B4-BE49-F238E27FC236}">
                <a16:creationId xmlns:a16="http://schemas.microsoft.com/office/drawing/2014/main" id="{A1AAD8ED-BBD3-937D-E955-413EC218DBBA}"/>
              </a:ext>
            </a:extLst>
          </p:cNvPr>
          <p:cNvSpPr txBox="1"/>
          <p:nvPr/>
        </p:nvSpPr>
        <p:spPr>
          <a:xfrm>
            <a:off x="3293221" y="20490"/>
            <a:ext cx="211262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rgbClr val="C00000"/>
                </a:solidFill>
                <a:latin typeface="Ubuntu" panose="020B0504030602030204" pitchFamily="34" charset="0"/>
              </a:rPr>
              <a:t>Общая концепция </a:t>
            </a:r>
            <a:endParaRPr lang="en-US" sz="1400">
              <a:solidFill>
                <a:srgbClr val="C00000"/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48" name="TextBox 6">
            <a:extLst>
              <a:ext uri="{FF2B5EF4-FFF2-40B4-BE49-F238E27FC236}">
                <a16:creationId xmlns:a16="http://schemas.microsoft.com/office/drawing/2014/main" id="{ADC87325-E107-FC95-7054-FDC86AAB124E}"/>
              </a:ext>
            </a:extLst>
          </p:cNvPr>
          <p:cNvSpPr txBox="1"/>
          <p:nvPr/>
        </p:nvSpPr>
        <p:spPr>
          <a:xfrm>
            <a:off x="9472319" y="37854"/>
            <a:ext cx="1248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Команда 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AFC3C4-83C3-C5C6-01E5-3FBB384C1EFB}"/>
              </a:ext>
            </a:extLst>
          </p:cNvPr>
          <p:cNvSpPr txBox="1"/>
          <p:nvPr/>
        </p:nvSpPr>
        <p:spPr>
          <a:xfrm>
            <a:off x="4870486" y="38064"/>
            <a:ext cx="197116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Описание 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MVP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cxnSp>
        <p:nvCxnSpPr>
          <p:cNvPr id="51" name="Прямая соединительная линия 5">
            <a:extLst>
              <a:ext uri="{FF2B5EF4-FFF2-40B4-BE49-F238E27FC236}">
                <a16:creationId xmlns:a16="http://schemas.microsoft.com/office/drawing/2014/main" id="{DB7AA0FB-9012-E0BF-A7CF-2B30A5A343A5}"/>
              </a:ext>
            </a:extLst>
          </p:cNvPr>
          <p:cNvCxnSpPr/>
          <p:nvPr/>
        </p:nvCxnSpPr>
        <p:spPr>
          <a:xfrm>
            <a:off x="0" y="773966"/>
            <a:ext cx="12192000" cy="0"/>
          </a:xfrm>
          <a:prstGeom prst="line">
            <a:avLst/>
          </a:prstGeom>
          <a:ln w="28575">
            <a:solidFill>
              <a:srgbClr val="B70E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3">
            <a:extLst>
              <a:ext uri="{FF2B5EF4-FFF2-40B4-BE49-F238E27FC236}">
                <a16:creationId xmlns:a16="http://schemas.microsoft.com/office/drawing/2014/main" id="{EDCFDAA2-839C-E183-030E-EF26F50AA811}"/>
              </a:ext>
            </a:extLst>
          </p:cNvPr>
          <p:cNvSpPr txBox="1"/>
          <p:nvPr/>
        </p:nvSpPr>
        <p:spPr>
          <a:xfrm>
            <a:off x="6305581" y="41283"/>
            <a:ext cx="190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План развития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54" name="TextBox 16">
            <a:extLst>
              <a:ext uri="{FF2B5EF4-FFF2-40B4-BE49-F238E27FC236}">
                <a16:creationId xmlns:a16="http://schemas.microsoft.com/office/drawing/2014/main" id="{67144052-7D27-6663-803C-352BE7044C89}"/>
              </a:ext>
            </a:extLst>
          </p:cNvPr>
          <p:cNvSpPr txBox="1"/>
          <p:nvPr/>
        </p:nvSpPr>
        <p:spPr>
          <a:xfrm>
            <a:off x="10383638" y="36523"/>
            <a:ext cx="1746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Приложение 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57" name="Скругленный прямоугольник 56">
            <a:extLst>
              <a:ext uri="{FF2B5EF4-FFF2-40B4-BE49-F238E27FC236}">
                <a16:creationId xmlns:a16="http://schemas.microsoft.com/office/drawing/2014/main" id="{D871756E-54B2-1A18-6A2A-C1FCA0B4A787}"/>
              </a:ext>
            </a:extLst>
          </p:cNvPr>
          <p:cNvSpPr/>
          <p:nvPr/>
        </p:nvSpPr>
        <p:spPr>
          <a:xfrm>
            <a:off x="7555312" y="932695"/>
            <a:ext cx="4173415" cy="19181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8" name="Скругленная соединительная линия 57">
            <a:extLst>
              <a:ext uri="{FF2B5EF4-FFF2-40B4-BE49-F238E27FC236}">
                <a16:creationId xmlns:a16="http://schemas.microsoft.com/office/drawing/2014/main" id="{65896434-06E3-C5EE-0920-2CE9533E3D7E}"/>
              </a:ext>
            </a:extLst>
          </p:cNvPr>
          <p:cNvCxnSpPr>
            <a:cxnSpLocks/>
            <a:stCxn id="57" idx="1"/>
          </p:cNvCxnSpPr>
          <p:nvPr/>
        </p:nvCxnSpPr>
        <p:spPr>
          <a:xfrm rot="10800000" flipV="1">
            <a:off x="6547136" y="1891746"/>
            <a:ext cx="1008177" cy="992814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CDAD9FDE-82B1-5CCF-2E7D-E666416D1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9082" y="1063680"/>
            <a:ext cx="4173415" cy="16561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>
                <a:latin typeface="Ubuntu" panose="020B0504030602030204" pitchFamily="34" charset="0"/>
              </a:rPr>
              <a:t>На основе базы знаний,</a:t>
            </a:r>
            <a:r>
              <a:rPr lang="en-US" sz="1800">
                <a:latin typeface="Ubuntu" panose="020B0504030602030204" pitchFamily="34" charset="0"/>
              </a:rPr>
              <a:t> </a:t>
            </a:r>
            <a:r>
              <a:rPr lang="ru-RU" sz="1800">
                <a:latin typeface="Ubuntu" panose="020B0504030602030204" pitchFamily="34" charset="0"/>
              </a:rPr>
              <a:t>составлен</a:t>
            </a:r>
            <a:r>
              <a:rPr lang="en-US" sz="1800" err="1">
                <a:latin typeface="Ubuntu" panose="020B0504030602030204" pitchFamily="34" charset="0"/>
              </a:rPr>
              <a:t>н</a:t>
            </a:r>
            <a:r>
              <a:rPr lang="ru-RU" sz="1800">
                <a:latin typeface="Ubuntu" panose="020B0504030602030204" pitchFamily="34" charset="0"/>
              </a:rPr>
              <a:t>ой 1С, наш </a:t>
            </a:r>
            <a:r>
              <a:rPr lang="en-US" sz="1800">
                <a:latin typeface="Ubuntu" panose="020B0504030602030204" pitchFamily="34" charset="0"/>
              </a:rPr>
              <a:t>AI</a:t>
            </a:r>
            <a:r>
              <a:rPr lang="ru-RU" sz="1800">
                <a:latin typeface="Ubuntu" panose="020B0504030602030204" pitchFamily="34" charset="0"/>
              </a:rPr>
              <a:t> будет определять подходящий состав команды для работы над проектом по конкретному запросу введённому в чат бот</a:t>
            </a:r>
            <a:endParaRPr lang="en-RU" sz="1800">
              <a:latin typeface="Ubuntu" panose="020B0504030602030204" pitchFamily="34" charset="0"/>
            </a:endParaRPr>
          </a:p>
        </p:txBody>
      </p:sp>
      <p:cxnSp>
        <p:nvCxnSpPr>
          <p:cNvPr id="2" name="Straight Connector 10">
            <a:extLst>
              <a:ext uri="{FF2B5EF4-FFF2-40B4-BE49-F238E27FC236}">
                <a16:creationId xmlns:a16="http://schemas.microsoft.com/office/drawing/2014/main" id="{2A579F20-D57C-F717-47D5-96AEF60BD166}"/>
              </a:ext>
            </a:extLst>
          </p:cNvPr>
          <p:cNvCxnSpPr>
            <a:cxnSpLocks/>
          </p:cNvCxnSpPr>
          <p:nvPr/>
        </p:nvCxnSpPr>
        <p:spPr>
          <a:xfrm>
            <a:off x="0" y="421800"/>
            <a:ext cx="4292600" cy="0"/>
          </a:xfrm>
          <a:prstGeom prst="line">
            <a:avLst/>
          </a:prstGeom>
          <a:ln w="28575">
            <a:solidFill>
              <a:srgbClr val="0744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6" descr="A red location pin with a black circle&#10;&#10;Description automatically generated">
            <a:extLst>
              <a:ext uri="{FF2B5EF4-FFF2-40B4-BE49-F238E27FC236}">
                <a16:creationId xmlns:a16="http://schemas.microsoft.com/office/drawing/2014/main" id="{0B8E49DD-2C73-52EB-2177-272C4942A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007" y="293375"/>
            <a:ext cx="254186" cy="254186"/>
          </a:xfrm>
          <a:prstGeom prst="rect">
            <a:avLst/>
          </a:prstGeom>
        </p:spPr>
      </p:pic>
      <p:cxnSp>
        <p:nvCxnSpPr>
          <p:cNvPr id="21" name="Straight Connector 18">
            <a:extLst>
              <a:ext uri="{FF2B5EF4-FFF2-40B4-BE49-F238E27FC236}">
                <a16:creationId xmlns:a16="http://schemas.microsoft.com/office/drawing/2014/main" id="{844E4008-A11A-5C1A-E595-408889540ED4}"/>
              </a:ext>
            </a:extLst>
          </p:cNvPr>
          <p:cNvCxnSpPr>
            <a:cxnSpLocks/>
          </p:cNvCxnSpPr>
          <p:nvPr/>
        </p:nvCxnSpPr>
        <p:spPr>
          <a:xfrm>
            <a:off x="4419600" y="420468"/>
            <a:ext cx="777768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0D29322-DDB0-7DE6-575F-C492E4829399}"/>
              </a:ext>
            </a:extLst>
          </p:cNvPr>
          <p:cNvSpPr txBox="1"/>
          <p:nvPr/>
        </p:nvSpPr>
        <p:spPr>
          <a:xfrm flipH="1">
            <a:off x="7486734" y="3755389"/>
            <a:ext cx="45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F96959-7A64-B0CD-0F4B-5AF7AD466C75}"/>
              </a:ext>
            </a:extLst>
          </p:cNvPr>
          <p:cNvSpPr txBox="1"/>
          <p:nvPr/>
        </p:nvSpPr>
        <p:spPr>
          <a:xfrm flipH="1">
            <a:off x="7486734" y="3914048"/>
            <a:ext cx="45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C6014A-D545-2040-227D-7E32A6AC327A}"/>
              </a:ext>
            </a:extLst>
          </p:cNvPr>
          <p:cNvSpPr txBox="1"/>
          <p:nvPr/>
        </p:nvSpPr>
        <p:spPr>
          <a:xfrm flipH="1">
            <a:off x="7509593" y="4871797"/>
            <a:ext cx="45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>
                <a:solidFill>
                  <a:schemeClr val="bg1"/>
                </a:solidFill>
              </a:rPr>
              <a:t>3</a:t>
            </a:r>
          </a:p>
        </p:txBody>
      </p:sp>
      <p:graphicFrame>
        <p:nvGraphicFramePr>
          <p:cNvPr id="38" name="Схема 37">
            <a:extLst>
              <a:ext uri="{FF2B5EF4-FFF2-40B4-BE49-F238E27FC236}">
                <a16:creationId xmlns:a16="http://schemas.microsoft.com/office/drawing/2014/main" id="{FEF025FF-3A62-D564-5A72-F4D9E9FBF1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654452"/>
              </p:ext>
            </p:extLst>
          </p:nvPr>
        </p:nvGraphicFramePr>
        <p:xfrm>
          <a:off x="7138493" y="3463178"/>
          <a:ext cx="4910432" cy="928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C1E5CD47-C35F-A69E-4C7C-920B5EF352FD}"/>
              </a:ext>
            </a:extLst>
          </p:cNvPr>
          <p:cNvSpPr txBox="1"/>
          <p:nvPr/>
        </p:nvSpPr>
        <p:spPr>
          <a:xfrm flipH="1">
            <a:off x="7318552" y="3628322"/>
            <a:ext cx="45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6B19C14-00C7-244A-B947-0F96B92BF0A2}"/>
              </a:ext>
            </a:extLst>
          </p:cNvPr>
          <p:cNvSpPr txBox="1"/>
          <p:nvPr/>
        </p:nvSpPr>
        <p:spPr>
          <a:xfrm flipH="1">
            <a:off x="7318552" y="4386246"/>
            <a:ext cx="45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791028-0AC6-81C9-9D9C-6E9D989DE17C}"/>
              </a:ext>
            </a:extLst>
          </p:cNvPr>
          <p:cNvSpPr txBox="1"/>
          <p:nvPr/>
        </p:nvSpPr>
        <p:spPr>
          <a:xfrm>
            <a:off x="1154198" y="452532"/>
            <a:ext cx="9883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>
                <a:latin typeface="Ubuntu" panose="020B0504030602030204" pitchFamily="34" charset="0"/>
              </a:rPr>
              <a:t>Чат-бот со встроенным </a:t>
            </a:r>
            <a:r>
              <a:rPr lang="ru-RU" sz="1400" b="1" err="1">
                <a:latin typeface="Ubuntu" panose="020B0504030602030204" pitchFamily="34" charset="0"/>
              </a:rPr>
              <a:t>A</a:t>
            </a:r>
            <a:r>
              <a:rPr lang="en-US" sz="1400" b="1">
                <a:latin typeface="Ubuntu" panose="020B0504030602030204" pitchFamily="34" charset="0"/>
              </a:rPr>
              <a:t>I </a:t>
            </a:r>
            <a:r>
              <a:rPr lang="ru-RU" sz="1400" b="1">
                <a:latin typeface="Ubuntu" panose="020B0504030602030204" pitchFamily="34" charset="0"/>
              </a:rPr>
              <a:t>сможет создавать команды для проектов и составлять оптимальные расписания </a:t>
            </a:r>
          </a:p>
        </p:txBody>
      </p:sp>
      <p:sp>
        <p:nvSpPr>
          <p:cNvPr id="5" name="Номер слайда 17">
            <a:extLst>
              <a:ext uri="{FF2B5EF4-FFF2-40B4-BE49-F238E27FC236}">
                <a16:creationId xmlns:a16="http://schemas.microsoft.com/office/drawing/2014/main" id="{195DA1D9-166A-AA20-6A8E-7A43E3129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8761" y="6413556"/>
            <a:ext cx="2743200" cy="365125"/>
          </a:xfrm>
        </p:spPr>
        <p:txBody>
          <a:bodyPr/>
          <a:lstStyle/>
          <a:p>
            <a:fld id="{2AB48AD9-C300-D240-9EC2-9B440075D4CA}" type="slidenum">
              <a:rPr lang="ru-RU" smtClean="0"/>
              <a:t>4</a:t>
            </a:fld>
            <a:endParaRPr lang="ru-RU"/>
          </a:p>
        </p:txBody>
      </p:sp>
      <p:pic>
        <p:nvPicPr>
          <p:cNvPr id="6" name="Picture 45" descr="A red and black logo&#10;&#10;Description automatically generated">
            <a:extLst>
              <a:ext uri="{FF2B5EF4-FFF2-40B4-BE49-F238E27FC236}">
                <a16:creationId xmlns:a16="http://schemas.microsoft.com/office/drawing/2014/main" id="{E9EF4848-D77D-E953-27FC-CD35FBCFF0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30" y="23083"/>
            <a:ext cx="727821" cy="3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61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 descr="Изображение выглядит как текст, снимок экрана, веб-страница, Веб-сайт&#10;&#10;Автоматически созданное описание">
            <a:extLst>
              <a:ext uri="{FF2B5EF4-FFF2-40B4-BE49-F238E27FC236}">
                <a16:creationId xmlns:a16="http://schemas.microsoft.com/office/drawing/2014/main" id="{CD97D7F2-AAD9-A7CC-EE8A-D22EF6111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4" y="927510"/>
            <a:ext cx="6300293" cy="5448902"/>
          </a:xfrm>
          <a:prstGeom prst="rect">
            <a:avLst/>
          </a:prstGeom>
        </p:spPr>
      </p:pic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F23821F5-1378-86F6-C441-16F060B61DCD}"/>
              </a:ext>
            </a:extLst>
          </p:cNvPr>
          <p:cNvSpPr/>
          <p:nvPr/>
        </p:nvSpPr>
        <p:spPr>
          <a:xfrm>
            <a:off x="7555312" y="932695"/>
            <a:ext cx="4173415" cy="19181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Скругленная соединительная линия 6">
            <a:extLst>
              <a:ext uri="{FF2B5EF4-FFF2-40B4-BE49-F238E27FC236}">
                <a16:creationId xmlns:a16="http://schemas.microsoft.com/office/drawing/2014/main" id="{AB93F9BA-4FBE-2993-12CE-7DE8F5B528FA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6547136" y="1891746"/>
            <a:ext cx="1008177" cy="992814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Схема 23">
            <a:extLst>
              <a:ext uri="{FF2B5EF4-FFF2-40B4-BE49-F238E27FC236}">
                <a16:creationId xmlns:a16="http://schemas.microsoft.com/office/drawing/2014/main" id="{047D0C23-A9A8-C02E-3418-83E5E7D643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3623809"/>
              </p:ext>
            </p:extLst>
          </p:nvPr>
        </p:nvGraphicFramePr>
        <p:xfrm>
          <a:off x="7138492" y="3469090"/>
          <a:ext cx="4910433" cy="1653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735031DD-374B-8FDD-F088-6634A396AD0B}"/>
              </a:ext>
            </a:extLst>
          </p:cNvPr>
          <p:cNvSpPr txBox="1"/>
          <p:nvPr/>
        </p:nvSpPr>
        <p:spPr>
          <a:xfrm flipH="1">
            <a:off x="7318687" y="3678190"/>
            <a:ext cx="45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687196-9BC3-2F1B-5E33-86C43BED2C0F}"/>
              </a:ext>
            </a:extLst>
          </p:cNvPr>
          <p:cNvSpPr txBox="1"/>
          <p:nvPr/>
        </p:nvSpPr>
        <p:spPr>
          <a:xfrm flipH="1">
            <a:off x="7318552" y="4386246"/>
            <a:ext cx="45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3DE928-5AF8-9C97-5201-8D3EB847B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9082" y="1063680"/>
            <a:ext cx="4173415" cy="16561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/>
              <a:t>На основе базы знаний,</a:t>
            </a:r>
            <a:r>
              <a:rPr lang="en-US" sz="1800"/>
              <a:t> </a:t>
            </a:r>
            <a:r>
              <a:rPr lang="ru-RU" sz="1800"/>
              <a:t>составлен</a:t>
            </a:r>
            <a:r>
              <a:rPr lang="en-US" sz="1800" err="1"/>
              <a:t>н</a:t>
            </a:r>
            <a:r>
              <a:rPr lang="ru-RU" sz="1800"/>
              <a:t>ой 1С, наш </a:t>
            </a:r>
            <a:r>
              <a:rPr lang="en-US" sz="1800"/>
              <a:t>AI</a:t>
            </a:r>
            <a:r>
              <a:rPr lang="ru-RU" sz="1800"/>
              <a:t> будет определять подходящий состав команды для работы над проектом по конкретному запросу введённому в чат бот</a:t>
            </a:r>
            <a:endParaRPr lang="en-RU" sz="1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167CDB-7AB1-DB61-DC47-3A7DBDD0105E}"/>
              </a:ext>
            </a:extLst>
          </p:cNvPr>
          <p:cNvSpPr txBox="1"/>
          <p:nvPr/>
        </p:nvSpPr>
        <p:spPr>
          <a:xfrm>
            <a:off x="2008883" y="23800"/>
            <a:ext cx="161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Анализ рынка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CA1F80-91EA-5434-FB2C-8CE3BE09DFE0}"/>
              </a:ext>
            </a:extLst>
          </p:cNvPr>
          <p:cNvSpPr txBox="1"/>
          <p:nvPr/>
        </p:nvSpPr>
        <p:spPr>
          <a:xfrm>
            <a:off x="1207054" y="22222"/>
            <a:ext cx="105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Резюме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FC0A17EB-35B7-2DEB-9681-45D88480791E}"/>
              </a:ext>
            </a:extLst>
          </p:cNvPr>
          <p:cNvSpPr txBox="1"/>
          <p:nvPr/>
        </p:nvSpPr>
        <p:spPr>
          <a:xfrm>
            <a:off x="7785399" y="46345"/>
            <a:ext cx="1991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Финансы и риски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38" name="TextBox 5">
            <a:extLst>
              <a:ext uri="{FF2B5EF4-FFF2-40B4-BE49-F238E27FC236}">
                <a16:creationId xmlns:a16="http://schemas.microsoft.com/office/drawing/2014/main" id="{E25C8F7F-C837-99DD-662A-6FFD25D30DC5}"/>
              </a:ext>
            </a:extLst>
          </p:cNvPr>
          <p:cNvSpPr txBox="1"/>
          <p:nvPr/>
        </p:nvSpPr>
        <p:spPr>
          <a:xfrm>
            <a:off x="3293221" y="20490"/>
            <a:ext cx="211262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rgbClr val="C00000"/>
                </a:solidFill>
                <a:latin typeface="Ubuntu" panose="020B0504030602030204" pitchFamily="34" charset="0"/>
              </a:rPr>
              <a:t>Общая концепция </a:t>
            </a:r>
            <a:endParaRPr lang="en-US" sz="1400">
              <a:solidFill>
                <a:srgbClr val="C00000"/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39" name="TextBox 6">
            <a:extLst>
              <a:ext uri="{FF2B5EF4-FFF2-40B4-BE49-F238E27FC236}">
                <a16:creationId xmlns:a16="http://schemas.microsoft.com/office/drawing/2014/main" id="{1CAF6964-6DE6-E0D7-F06C-BE98B970DC26}"/>
              </a:ext>
            </a:extLst>
          </p:cNvPr>
          <p:cNvSpPr txBox="1"/>
          <p:nvPr/>
        </p:nvSpPr>
        <p:spPr>
          <a:xfrm>
            <a:off x="9472319" y="37854"/>
            <a:ext cx="1248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Команда 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423576-E286-40D0-398F-51775A905B12}"/>
              </a:ext>
            </a:extLst>
          </p:cNvPr>
          <p:cNvSpPr txBox="1"/>
          <p:nvPr/>
        </p:nvSpPr>
        <p:spPr>
          <a:xfrm>
            <a:off x="4870486" y="38064"/>
            <a:ext cx="197116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Описание 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MVP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cxnSp>
        <p:nvCxnSpPr>
          <p:cNvPr id="43" name="Прямая соединительная линия 5">
            <a:extLst>
              <a:ext uri="{FF2B5EF4-FFF2-40B4-BE49-F238E27FC236}">
                <a16:creationId xmlns:a16="http://schemas.microsoft.com/office/drawing/2014/main" id="{D0137F3E-CEBE-E98C-DDB1-5BAB2600F0E8}"/>
              </a:ext>
            </a:extLst>
          </p:cNvPr>
          <p:cNvCxnSpPr/>
          <p:nvPr/>
        </p:nvCxnSpPr>
        <p:spPr>
          <a:xfrm>
            <a:off x="0" y="773966"/>
            <a:ext cx="12192000" cy="0"/>
          </a:xfrm>
          <a:prstGeom prst="line">
            <a:avLst/>
          </a:prstGeom>
          <a:ln w="28575">
            <a:solidFill>
              <a:srgbClr val="B70E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5" descr="A red and black logo&#10;&#10;Description automatically generated">
            <a:extLst>
              <a:ext uri="{FF2B5EF4-FFF2-40B4-BE49-F238E27FC236}">
                <a16:creationId xmlns:a16="http://schemas.microsoft.com/office/drawing/2014/main" id="{3112FC6D-223B-F976-6609-F7150C4342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30" y="23083"/>
            <a:ext cx="727821" cy="333788"/>
          </a:xfrm>
          <a:prstGeom prst="rect">
            <a:avLst/>
          </a:prstGeom>
        </p:spPr>
      </p:pic>
      <p:sp>
        <p:nvSpPr>
          <p:cNvPr id="45" name="TextBox 3">
            <a:extLst>
              <a:ext uri="{FF2B5EF4-FFF2-40B4-BE49-F238E27FC236}">
                <a16:creationId xmlns:a16="http://schemas.microsoft.com/office/drawing/2014/main" id="{633C715B-9AB7-9AF8-70FD-76CB24972BDF}"/>
              </a:ext>
            </a:extLst>
          </p:cNvPr>
          <p:cNvSpPr txBox="1"/>
          <p:nvPr/>
        </p:nvSpPr>
        <p:spPr>
          <a:xfrm>
            <a:off x="6305581" y="41283"/>
            <a:ext cx="190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План развития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46" name="TextBox 16">
            <a:extLst>
              <a:ext uri="{FF2B5EF4-FFF2-40B4-BE49-F238E27FC236}">
                <a16:creationId xmlns:a16="http://schemas.microsoft.com/office/drawing/2014/main" id="{A5C2C817-E0C4-AB6E-105D-CDE82D563F4E}"/>
              </a:ext>
            </a:extLst>
          </p:cNvPr>
          <p:cNvSpPr txBox="1"/>
          <p:nvPr/>
        </p:nvSpPr>
        <p:spPr>
          <a:xfrm>
            <a:off x="10383638" y="36523"/>
            <a:ext cx="1746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Приложение 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cxnSp>
        <p:nvCxnSpPr>
          <p:cNvPr id="47" name="Straight Connector 10">
            <a:extLst>
              <a:ext uri="{FF2B5EF4-FFF2-40B4-BE49-F238E27FC236}">
                <a16:creationId xmlns:a16="http://schemas.microsoft.com/office/drawing/2014/main" id="{A5981E68-5CF8-639A-B8BD-3FC36818B1FE}"/>
              </a:ext>
            </a:extLst>
          </p:cNvPr>
          <p:cNvCxnSpPr>
            <a:cxnSpLocks/>
          </p:cNvCxnSpPr>
          <p:nvPr/>
        </p:nvCxnSpPr>
        <p:spPr>
          <a:xfrm>
            <a:off x="0" y="421800"/>
            <a:ext cx="4292600" cy="0"/>
          </a:xfrm>
          <a:prstGeom prst="line">
            <a:avLst/>
          </a:prstGeom>
          <a:ln w="28575">
            <a:solidFill>
              <a:srgbClr val="0744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16" descr="A red location pin with a black circle&#10;&#10;Description automatically generated">
            <a:extLst>
              <a:ext uri="{FF2B5EF4-FFF2-40B4-BE49-F238E27FC236}">
                <a16:creationId xmlns:a16="http://schemas.microsoft.com/office/drawing/2014/main" id="{01A20553-1E66-9441-B1C4-22CA8F790B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9007" y="293375"/>
            <a:ext cx="254186" cy="254186"/>
          </a:xfrm>
          <a:prstGeom prst="rect">
            <a:avLst/>
          </a:prstGeom>
        </p:spPr>
      </p:pic>
      <p:cxnSp>
        <p:nvCxnSpPr>
          <p:cNvPr id="49" name="Straight Connector 18">
            <a:extLst>
              <a:ext uri="{FF2B5EF4-FFF2-40B4-BE49-F238E27FC236}">
                <a16:creationId xmlns:a16="http://schemas.microsoft.com/office/drawing/2014/main" id="{74316243-74E1-AC9C-4F7C-DE2962248B85}"/>
              </a:ext>
            </a:extLst>
          </p:cNvPr>
          <p:cNvCxnSpPr>
            <a:cxnSpLocks/>
          </p:cNvCxnSpPr>
          <p:nvPr/>
        </p:nvCxnSpPr>
        <p:spPr>
          <a:xfrm>
            <a:off x="4419600" y="420468"/>
            <a:ext cx="777768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080CBAC-3235-F959-4C01-D6FC7D3ED0AE}"/>
              </a:ext>
            </a:extLst>
          </p:cNvPr>
          <p:cNvSpPr txBox="1"/>
          <p:nvPr/>
        </p:nvSpPr>
        <p:spPr>
          <a:xfrm>
            <a:off x="1154198" y="452532"/>
            <a:ext cx="9883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/>
              <a:t>Чат-бот со встроенным </a:t>
            </a:r>
            <a:r>
              <a:rPr lang="ru-RU" sz="1400" b="1" err="1"/>
              <a:t>A</a:t>
            </a:r>
            <a:r>
              <a:rPr lang="en-US" sz="1400" b="1"/>
              <a:t>I </a:t>
            </a:r>
            <a:r>
              <a:rPr lang="ru-RU" sz="1400" b="1"/>
              <a:t>сможет создавать команды для проектов и составлять оптимальные расписания </a:t>
            </a:r>
          </a:p>
        </p:txBody>
      </p:sp>
      <p:sp>
        <p:nvSpPr>
          <p:cNvPr id="52" name="Номер слайда 17">
            <a:extLst>
              <a:ext uri="{FF2B5EF4-FFF2-40B4-BE49-F238E27FC236}">
                <a16:creationId xmlns:a16="http://schemas.microsoft.com/office/drawing/2014/main" id="{D216DA1F-00F3-7ECD-3E4C-4FE729C92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8761" y="6413556"/>
            <a:ext cx="2743200" cy="365125"/>
          </a:xfrm>
        </p:spPr>
        <p:txBody>
          <a:bodyPr/>
          <a:lstStyle/>
          <a:p>
            <a:fld id="{2AB48AD9-C300-D240-9EC2-9B440075D4C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4387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Объект 22" descr="Изображение выглядит как текст, снимок экрана, веб-страница, Веб-сайт&#10;&#10;Автоматически созданное описание">
            <a:extLst>
              <a:ext uri="{FF2B5EF4-FFF2-40B4-BE49-F238E27FC236}">
                <a16:creationId xmlns:a16="http://schemas.microsoft.com/office/drawing/2014/main" id="{3796ADF3-8BC9-EAC5-8CC6-C59F6CD0A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5" y="927510"/>
            <a:ext cx="6300292" cy="5448902"/>
          </a:xfrm>
          <a:prstGeom prst="rect">
            <a:avLst/>
          </a:prstGeom>
        </p:spPr>
      </p:pic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7F06F771-2C1A-9D5B-90ED-CC704B6FD895}"/>
              </a:ext>
            </a:extLst>
          </p:cNvPr>
          <p:cNvSpPr/>
          <p:nvPr/>
        </p:nvSpPr>
        <p:spPr>
          <a:xfrm>
            <a:off x="7555312" y="932695"/>
            <a:ext cx="4173415" cy="19181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Скругленная соединительная линия 9">
            <a:extLst>
              <a:ext uri="{FF2B5EF4-FFF2-40B4-BE49-F238E27FC236}">
                <a16:creationId xmlns:a16="http://schemas.microsoft.com/office/drawing/2014/main" id="{6F4A284A-10F2-B437-9D6C-890C8DB185A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547136" y="1891746"/>
            <a:ext cx="1008177" cy="992814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F65A25-4427-190D-80AF-C031028A5CF3}"/>
              </a:ext>
            </a:extLst>
          </p:cNvPr>
          <p:cNvSpPr txBox="1"/>
          <p:nvPr/>
        </p:nvSpPr>
        <p:spPr>
          <a:xfrm flipH="1">
            <a:off x="7498246" y="3721625"/>
            <a:ext cx="45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2EF2C0-E447-E979-D313-363183A90968}"/>
              </a:ext>
            </a:extLst>
          </p:cNvPr>
          <p:cNvSpPr txBox="1"/>
          <p:nvPr/>
        </p:nvSpPr>
        <p:spPr>
          <a:xfrm flipH="1">
            <a:off x="7498246" y="3880284"/>
            <a:ext cx="45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7F1C5B-08CD-BC56-685C-1E6D0E3D2A95}"/>
              </a:ext>
            </a:extLst>
          </p:cNvPr>
          <p:cNvSpPr txBox="1"/>
          <p:nvPr/>
        </p:nvSpPr>
        <p:spPr>
          <a:xfrm flipH="1">
            <a:off x="7521105" y="4838033"/>
            <a:ext cx="45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>
                <a:solidFill>
                  <a:schemeClr val="bg1"/>
                </a:solidFill>
              </a:rPr>
              <a:t>3</a:t>
            </a:r>
          </a:p>
        </p:txBody>
      </p:sp>
      <p:graphicFrame>
        <p:nvGraphicFramePr>
          <p:cNvPr id="15" name="Схема 14">
            <a:extLst>
              <a:ext uri="{FF2B5EF4-FFF2-40B4-BE49-F238E27FC236}">
                <a16:creationId xmlns:a16="http://schemas.microsoft.com/office/drawing/2014/main" id="{88BC8E24-B69E-2923-90EE-9B51488481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3401087"/>
              </p:ext>
            </p:extLst>
          </p:nvPr>
        </p:nvGraphicFramePr>
        <p:xfrm>
          <a:off x="7138492" y="3469090"/>
          <a:ext cx="4910433" cy="2332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F3DCD19-3609-F7E5-18EC-025F668859F4}"/>
              </a:ext>
            </a:extLst>
          </p:cNvPr>
          <p:cNvSpPr txBox="1"/>
          <p:nvPr/>
        </p:nvSpPr>
        <p:spPr>
          <a:xfrm flipH="1">
            <a:off x="7330199" y="3644426"/>
            <a:ext cx="45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CEA324-0630-8A56-F0DC-3A2634037A3F}"/>
              </a:ext>
            </a:extLst>
          </p:cNvPr>
          <p:cNvSpPr txBox="1"/>
          <p:nvPr/>
        </p:nvSpPr>
        <p:spPr>
          <a:xfrm flipH="1">
            <a:off x="7330064" y="4352482"/>
            <a:ext cx="45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B27A9B-D15C-56A5-2729-C36BD805B980}"/>
              </a:ext>
            </a:extLst>
          </p:cNvPr>
          <p:cNvSpPr txBox="1"/>
          <p:nvPr/>
        </p:nvSpPr>
        <p:spPr>
          <a:xfrm flipH="1">
            <a:off x="7306939" y="5037967"/>
            <a:ext cx="45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5775D5-7129-0FBD-A4C1-023B9A77A206}"/>
              </a:ext>
            </a:extLst>
          </p:cNvPr>
          <p:cNvSpPr txBox="1">
            <a:spLocks/>
          </p:cNvSpPr>
          <p:nvPr/>
        </p:nvSpPr>
        <p:spPr>
          <a:xfrm>
            <a:off x="7659082" y="1063680"/>
            <a:ext cx="4173415" cy="1656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/>
              <a:t>На основе базы знаний,</a:t>
            </a:r>
            <a:r>
              <a:rPr lang="en-US" sz="1800"/>
              <a:t> </a:t>
            </a:r>
            <a:r>
              <a:rPr lang="ru-RU" sz="1800"/>
              <a:t>составлен</a:t>
            </a:r>
            <a:r>
              <a:rPr lang="en-US" sz="1800" err="1"/>
              <a:t>н</a:t>
            </a:r>
            <a:r>
              <a:rPr lang="ru-RU" sz="1800"/>
              <a:t>ой 1С, наш </a:t>
            </a:r>
            <a:r>
              <a:rPr lang="en-US" sz="1800"/>
              <a:t>AI</a:t>
            </a:r>
            <a:r>
              <a:rPr lang="ru-RU" sz="1800"/>
              <a:t> будет определять подходящий состав команды для работы над проектом по конкретному запросу введённому в чат бот</a:t>
            </a:r>
            <a:endParaRPr lang="en-RU" sz="18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78EBB5-9225-F1DC-F309-F3C0BFE8A8B6}"/>
              </a:ext>
            </a:extLst>
          </p:cNvPr>
          <p:cNvSpPr txBox="1"/>
          <p:nvPr/>
        </p:nvSpPr>
        <p:spPr>
          <a:xfrm>
            <a:off x="2008883" y="23800"/>
            <a:ext cx="161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Анализ рынка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B5F4B83-2B0B-DEB8-5A9A-FFCD793EEC1B}"/>
              </a:ext>
            </a:extLst>
          </p:cNvPr>
          <p:cNvSpPr txBox="1"/>
          <p:nvPr/>
        </p:nvSpPr>
        <p:spPr>
          <a:xfrm>
            <a:off x="1207054" y="22222"/>
            <a:ext cx="105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Резюме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46" name="TextBox 4">
            <a:extLst>
              <a:ext uri="{FF2B5EF4-FFF2-40B4-BE49-F238E27FC236}">
                <a16:creationId xmlns:a16="http://schemas.microsoft.com/office/drawing/2014/main" id="{C7D05A99-F5F8-42CB-41A0-9190B1B549F0}"/>
              </a:ext>
            </a:extLst>
          </p:cNvPr>
          <p:cNvSpPr txBox="1"/>
          <p:nvPr/>
        </p:nvSpPr>
        <p:spPr>
          <a:xfrm>
            <a:off x="7785399" y="46345"/>
            <a:ext cx="1991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Финансы и риски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47" name="TextBox 5">
            <a:extLst>
              <a:ext uri="{FF2B5EF4-FFF2-40B4-BE49-F238E27FC236}">
                <a16:creationId xmlns:a16="http://schemas.microsoft.com/office/drawing/2014/main" id="{76A805A1-E87B-F089-0088-3FA66CF54B01}"/>
              </a:ext>
            </a:extLst>
          </p:cNvPr>
          <p:cNvSpPr txBox="1"/>
          <p:nvPr/>
        </p:nvSpPr>
        <p:spPr>
          <a:xfrm>
            <a:off x="3293221" y="20490"/>
            <a:ext cx="211262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rgbClr val="C00000"/>
                </a:solidFill>
                <a:latin typeface="Ubuntu" panose="020B0504030602030204" pitchFamily="34" charset="0"/>
              </a:rPr>
              <a:t>Общая концепция </a:t>
            </a:r>
            <a:endParaRPr lang="en-US" sz="1400">
              <a:solidFill>
                <a:srgbClr val="C00000"/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48" name="TextBox 6">
            <a:extLst>
              <a:ext uri="{FF2B5EF4-FFF2-40B4-BE49-F238E27FC236}">
                <a16:creationId xmlns:a16="http://schemas.microsoft.com/office/drawing/2014/main" id="{8841A81F-BBBF-2641-B04B-1CC72F27DE5D}"/>
              </a:ext>
            </a:extLst>
          </p:cNvPr>
          <p:cNvSpPr txBox="1"/>
          <p:nvPr/>
        </p:nvSpPr>
        <p:spPr>
          <a:xfrm>
            <a:off x="9472319" y="37854"/>
            <a:ext cx="1248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Команда 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90466B-BEE2-C875-2933-A11B9BC3C6DF}"/>
              </a:ext>
            </a:extLst>
          </p:cNvPr>
          <p:cNvSpPr txBox="1"/>
          <p:nvPr/>
        </p:nvSpPr>
        <p:spPr>
          <a:xfrm>
            <a:off x="4870486" y="38064"/>
            <a:ext cx="197116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Описание 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MVP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cxnSp>
        <p:nvCxnSpPr>
          <p:cNvPr id="50" name="Прямая соединительная линия 5">
            <a:extLst>
              <a:ext uri="{FF2B5EF4-FFF2-40B4-BE49-F238E27FC236}">
                <a16:creationId xmlns:a16="http://schemas.microsoft.com/office/drawing/2014/main" id="{57B59C96-E834-2EDB-1AD9-5F07D7076C4F}"/>
              </a:ext>
            </a:extLst>
          </p:cNvPr>
          <p:cNvCxnSpPr/>
          <p:nvPr/>
        </p:nvCxnSpPr>
        <p:spPr>
          <a:xfrm>
            <a:off x="0" y="773966"/>
            <a:ext cx="12192000" cy="0"/>
          </a:xfrm>
          <a:prstGeom prst="line">
            <a:avLst/>
          </a:prstGeom>
          <a:ln w="28575">
            <a:solidFill>
              <a:srgbClr val="B70E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45" descr="A red and black logo&#10;&#10;Description automatically generated">
            <a:extLst>
              <a:ext uri="{FF2B5EF4-FFF2-40B4-BE49-F238E27FC236}">
                <a16:creationId xmlns:a16="http://schemas.microsoft.com/office/drawing/2014/main" id="{06D8D0F4-039D-B09A-0EF1-C1B86EA6C9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30" y="23083"/>
            <a:ext cx="727821" cy="333788"/>
          </a:xfrm>
          <a:prstGeom prst="rect">
            <a:avLst/>
          </a:prstGeom>
        </p:spPr>
      </p:pic>
      <p:sp>
        <p:nvSpPr>
          <p:cNvPr id="52" name="TextBox 3">
            <a:extLst>
              <a:ext uri="{FF2B5EF4-FFF2-40B4-BE49-F238E27FC236}">
                <a16:creationId xmlns:a16="http://schemas.microsoft.com/office/drawing/2014/main" id="{CAB4CB2B-DDDD-EDEC-1BA9-6164B5A6AFD3}"/>
              </a:ext>
            </a:extLst>
          </p:cNvPr>
          <p:cNvSpPr txBox="1"/>
          <p:nvPr/>
        </p:nvSpPr>
        <p:spPr>
          <a:xfrm>
            <a:off x="6305581" y="41283"/>
            <a:ext cx="190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План развития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53" name="TextBox 16">
            <a:extLst>
              <a:ext uri="{FF2B5EF4-FFF2-40B4-BE49-F238E27FC236}">
                <a16:creationId xmlns:a16="http://schemas.microsoft.com/office/drawing/2014/main" id="{744D08B1-751B-B0B0-FF5B-38FD1E612715}"/>
              </a:ext>
            </a:extLst>
          </p:cNvPr>
          <p:cNvSpPr txBox="1"/>
          <p:nvPr/>
        </p:nvSpPr>
        <p:spPr>
          <a:xfrm>
            <a:off x="10383638" y="36523"/>
            <a:ext cx="1746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Приложение </a:t>
            </a:r>
            <a:endParaRPr lang="en-RU" sz="1400">
              <a:solidFill>
                <a:schemeClr val="bg1">
                  <a:lumMod val="65000"/>
                </a:schemeClr>
              </a:solidFill>
              <a:latin typeface="Ubuntu" panose="020B0504030602030204" pitchFamily="34" charset="0"/>
            </a:endParaRPr>
          </a:p>
        </p:txBody>
      </p:sp>
      <p:cxnSp>
        <p:nvCxnSpPr>
          <p:cNvPr id="54" name="Straight Connector 10">
            <a:extLst>
              <a:ext uri="{FF2B5EF4-FFF2-40B4-BE49-F238E27FC236}">
                <a16:creationId xmlns:a16="http://schemas.microsoft.com/office/drawing/2014/main" id="{C22BF511-274C-007F-E9DA-28463A51A33B}"/>
              </a:ext>
            </a:extLst>
          </p:cNvPr>
          <p:cNvCxnSpPr>
            <a:cxnSpLocks/>
          </p:cNvCxnSpPr>
          <p:nvPr/>
        </p:nvCxnSpPr>
        <p:spPr>
          <a:xfrm>
            <a:off x="0" y="421800"/>
            <a:ext cx="4292600" cy="0"/>
          </a:xfrm>
          <a:prstGeom prst="line">
            <a:avLst/>
          </a:prstGeom>
          <a:ln w="28575">
            <a:solidFill>
              <a:srgbClr val="0744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16" descr="A red location pin with a black circle&#10;&#10;Description automatically generated">
            <a:extLst>
              <a:ext uri="{FF2B5EF4-FFF2-40B4-BE49-F238E27FC236}">
                <a16:creationId xmlns:a16="http://schemas.microsoft.com/office/drawing/2014/main" id="{DCBEFFA6-90DB-3C73-CA80-34A9396966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9007" y="293375"/>
            <a:ext cx="254186" cy="254186"/>
          </a:xfrm>
          <a:prstGeom prst="rect">
            <a:avLst/>
          </a:prstGeom>
        </p:spPr>
      </p:pic>
      <p:cxnSp>
        <p:nvCxnSpPr>
          <p:cNvPr id="56" name="Straight Connector 18">
            <a:extLst>
              <a:ext uri="{FF2B5EF4-FFF2-40B4-BE49-F238E27FC236}">
                <a16:creationId xmlns:a16="http://schemas.microsoft.com/office/drawing/2014/main" id="{B76611AA-2E30-41E9-0007-435D169A8B69}"/>
              </a:ext>
            </a:extLst>
          </p:cNvPr>
          <p:cNvCxnSpPr>
            <a:cxnSpLocks/>
          </p:cNvCxnSpPr>
          <p:nvPr/>
        </p:nvCxnSpPr>
        <p:spPr>
          <a:xfrm>
            <a:off x="4419600" y="420468"/>
            <a:ext cx="777768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DBF5A6C-CE8B-0889-44C5-E9564F2A6AE9}"/>
              </a:ext>
            </a:extLst>
          </p:cNvPr>
          <p:cNvSpPr txBox="1"/>
          <p:nvPr/>
        </p:nvSpPr>
        <p:spPr>
          <a:xfrm>
            <a:off x="1154198" y="452532"/>
            <a:ext cx="9883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/>
              <a:t>Чат-бот со встроенным </a:t>
            </a:r>
            <a:r>
              <a:rPr lang="ru-RU" sz="1400" b="1" err="1"/>
              <a:t>A</a:t>
            </a:r>
            <a:r>
              <a:rPr lang="en-US" sz="1400" b="1"/>
              <a:t>I </a:t>
            </a:r>
            <a:r>
              <a:rPr lang="ru-RU" sz="1400" b="1"/>
              <a:t>сможет создавать команды для проектов и составлять оптимальные расписания </a:t>
            </a:r>
          </a:p>
        </p:txBody>
      </p:sp>
      <p:sp>
        <p:nvSpPr>
          <p:cNvPr id="3" name="Номер слайда 17">
            <a:extLst>
              <a:ext uri="{FF2B5EF4-FFF2-40B4-BE49-F238E27FC236}">
                <a16:creationId xmlns:a16="http://schemas.microsoft.com/office/drawing/2014/main" id="{444BE767-CDB2-5BE6-289D-50578F2A5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8761" y="6413556"/>
            <a:ext cx="2743200" cy="365125"/>
          </a:xfrm>
        </p:spPr>
        <p:txBody>
          <a:bodyPr/>
          <a:lstStyle/>
          <a:p>
            <a:fld id="{2AB48AD9-C300-D240-9EC2-9B440075D4C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036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>
            <a:extLst>
              <a:ext uri="{FF2B5EF4-FFF2-40B4-BE49-F238E27FC236}">
                <a16:creationId xmlns:a16="http://schemas.microsoft.com/office/drawing/2014/main" id="{CCD2BCC6-90D5-D79D-FF3F-CDE07B07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575" y="5250957"/>
            <a:ext cx="2267268" cy="140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8AFB7CC-0684-D74B-35C8-AF27A6981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31074"/>
            <a:ext cx="3005849" cy="185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6165C34-6DF7-267D-AA05-F868BAF53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818" y="3199163"/>
            <a:ext cx="2267269" cy="140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499333E-1B9C-8F90-8885-BBA4806B2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818" y="690713"/>
            <a:ext cx="3005848" cy="185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5DED4C7-9026-3319-6274-F788A8A02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101754"/>
            <a:ext cx="2102830" cy="130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Объект 3" descr="Изображение выглядит как текст, снимок экрана, Веб-сайт, веб-страница&#10;&#10;Автоматически созданное описание">
            <a:extLst>
              <a:ext uri="{FF2B5EF4-FFF2-40B4-BE49-F238E27FC236}">
                <a16:creationId xmlns:a16="http://schemas.microsoft.com/office/drawing/2014/main" id="{16D691B1-BB26-DAC5-4B65-D254BD50F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970259" y="-563"/>
            <a:ext cx="8101925" cy="6858563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591BF40-DBC8-2C5C-F8C1-EDBF724E6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587" y="2943460"/>
            <a:ext cx="2125455" cy="13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89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текст, снимок экрана, Печать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BB2F474-9A9A-6CAB-46E8-FB0786DA3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"/>
          <a:stretch/>
        </p:blipFill>
        <p:spPr>
          <a:xfrm>
            <a:off x="2043239" y="0"/>
            <a:ext cx="8101926" cy="6858000"/>
          </a:xfrm>
          <a:prstGeom prst="rect">
            <a:avLst/>
          </a:prstGeom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8AFB7CC-0684-D74B-35C8-AF27A69813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97"/>
          <a:stretch/>
        </p:blipFill>
        <p:spPr bwMode="auto">
          <a:xfrm>
            <a:off x="-1" y="331074"/>
            <a:ext cx="2011017" cy="185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5DED4C7-9026-3319-6274-F788A8A02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101754"/>
            <a:ext cx="2102830" cy="130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499333E-1B9C-8F90-8885-BBA4806B25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6"/>
          <a:stretch/>
        </p:blipFill>
        <p:spPr bwMode="auto">
          <a:xfrm>
            <a:off x="10085574" y="690713"/>
            <a:ext cx="2353091" cy="185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6165C34-6DF7-267D-AA05-F868BAF53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0"/>
          <a:stretch/>
        </p:blipFill>
        <p:spPr bwMode="auto">
          <a:xfrm>
            <a:off x="10179127" y="3199163"/>
            <a:ext cx="2012873" cy="140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CCD2BCC6-90D5-D79D-FF3F-CDE07B07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575" y="5250957"/>
            <a:ext cx="2267268" cy="140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AAF8A08-4362-DDCC-8517-006CA693F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587" y="2943460"/>
            <a:ext cx="2125455" cy="13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75945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снимок экрана, Печать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A0AE3D9-6F0C-8391-756C-206C65CD0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098" y="0"/>
            <a:ext cx="8117803" cy="6858000"/>
          </a:xfrm>
          <a:prstGeom prst="rect">
            <a:avLst/>
          </a:prstGeom>
        </p:spPr>
      </p:pic>
      <p:pic>
        <p:nvPicPr>
          <p:cNvPr id="2" name="Рисунок 1" descr="Изображение выглядит как текст, снимок экрана, Печать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5785D4B-1492-6A98-46F7-D12D37DFC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098" y="0"/>
            <a:ext cx="8140148" cy="6858000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B810AC1D-9A73-D6F6-984D-EF1B2A965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152" y="2632987"/>
            <a:ext cx="3005848" cy="185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87F54EF3-2A23-ED00-5629-402BE2C53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8" y="1664780"/>
            <a:ext cx="2267268" cy="140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F63ADBBD-F1A7-4876-62A5-2008FB47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837" y="3205450"/>
            <a:ext cx="2267269" cy="140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D3D069-9078-5EF4-001A-502A3B14A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585" y="1602581"/>
            <a:ext cx="2102830" cy="130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>
            <a:extLst>
              <a:ext uri="{FF2B5EF4-FFF2-40B4-BE49-F238E27FC236}">
                <a16:creationId xmlns:a16="http://schemas.microsoft.com/office/drawing/2014/main" id="{3D2F2003-F2E0-1AE0-A8BF-404477B01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616" y="2442335"/>
            <a:ext cx="3005849" cy="185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138BA4-DE4C-CA43-E007-9F9A4DA08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936" y="2556799"/>
            <a:ext cx="2125455" cy="13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37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1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4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" id="{487BFBFE-F7D9-4ECC-95C0-D05582AE0BB7}" vid="{4C3F0A79-36B7-4128-BD13-1DB22217F05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0</TotalTime>
  <Words>3679</Words>
  <Application>Microsoft Macintosh PowerPoint</Application>
  <PresentationFormat>Widescreen</PresentationFormat>
  <Paragraphs>1355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GT Eesti Text Trial Rg</vt:lpstr>
      <vt:lpstr>RussianRailGPro</vt:lpstr>
      <vt:lpstr>Ubuntu</vt:lpstr>
      <vt:lpstr>Тема1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Болотникова Елизавета Григорьевна</dc:creator>
  <cp:lastModifiedBy>Калинин Никита Игоревич</cp:lastModifiedBy>
  <cp:revision>2</cp:revision>
  <dcterms:created xsi:type="dcterms:W3CDTF">2023-12-16T20:39:26Z</dcterms:created>
  <dcterms:modified xsi:type="dcterms:W3CDTF">2023-12-18T01:31:45Z</dcterms:modified>
</cp:coreProperties>
</file>